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95" r:id="rId3"/>
    <p:sldId id="381" r:id="rId4"/>
    <p:sldId id="393" r:id="rId5"/>
    <p:sldId id="383" r:id="rId6"/>
    <p:sldId id="384" r:id="rId7"/>
    <p:sldId id="398" r:id="rId8"/>
    <p:sldId id="385" r:id="rId9"/>
    <p:sldId id="386" r:id="rId10"/>
    <p:sldId id="391" r:id="rId11"/>
    <p:sldId id="401" r:id="rId12"/>
    <p:sldId id="411" r:id="rId13"/>
    <p:sldId id="412" r:id="rId14"/>
    <p:sldId id="413" r:id="rId15"/>
    <p:sldId id="407" r:id="rId16"/>
    <p:sldId id="415" r:id="rId17"/>
    <p:sldId id="414" r:id="rId18"/>
    <p:sldId id="408" r:id="rId19"/>
    <p:sldId id="410" r:id="rId20"/>
    <p:sldId id="409" r:id="rId21"/>
    <p:sldId id="406" r:id="rId22"/>
    <p:sldId id="394" r:id="rId23"/>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C416"/>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2838BEF-8BB2-4498-84A7-C5851F593DF1}" styleName="Orta Stil 4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ema Uygulanmış Stil 1 - Vurgu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E269D01E-BC32-4049-B463-5C60D7B0CCD2}" styleName="Tema Uygulanmış Stil 2 - Vurgu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FD0F851-EC5A-4D38-B0AD-8093EC10F338}" styleName="Açık Stil 1 - Vurgu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912C8C85-51F0-491E-9774-3900AFEF0FD7}" styleName="Açık Stil 2 - Vurgu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BDBED569-4797-4DF1-A0F4-6AAB3CD982D8}" styleName="Açık Stil 3 - Vurgu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BC89EF96-8CEA-46FF-86C4-4CE0E7609802}" styleName="Açık Stil 3 - Vurgu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A111915-BE36-4E01-A7E5-04B1672EAD32}" styleName="Açık Stil 2 - Vurgu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Orta Stil 1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AF606853-7671-496A-8E4F-DF71F8EC918B}" styleName="Koyu Stil 1 - Vurgu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46F890A9-2807-4EBB-B81D-B2AA78EC7F39}" styleName="Koyu Stil 2 - Vurgu 5/Vurgu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1EBBBCC-DAD2-459C-BE2E-F6DE35CF9A28}" styleName="Koyu Stil 2 - Vurgu 3/Vurgu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Koyu Stil 2 - Vurgu 1/Vurgu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Koyu Stil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85BE263C-DBD7-4A20-BB59-AAB30ACAA65A}" styleName="Orta Stil 3 - Vurgu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Orta Stil 3 - Vurgu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B9631B5-78F2-41C9-869B-9F39066F8104}" styleName="Orta Stil 3 - Vurgu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4C1A8A3-306A-4EB7-A6B1-4F7E0EB9C5D6}" styleName="Orta Stil 3 - Vurgu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115" autoAdjust="0"/>
    <p:restoredTop sz="94660"/>
  </p:normalViewPr>
  <p:slideViewPr>
    <p:cSldViewPr snapToGrid="0">
      <p:cViewPr varScale="1">
        <p:scale>
          <a:sx n="90" d="100"/>
          <a:sy n="90" d="100"/>
        </p:scale>
        <p:origin x="618"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D518E01-5156-4899-A0F5-A696877D8BF7}" type="doc">
      <dgm:prSet loTypeId="urn:microsoft.com/office/officeart/2005/8/layout/orgChart1" loCatId="hierarchy" qsTypeId="urn:microsoft.com/office/officeart/2005/8/quickstyle/3d3" qsCatId="3D" csTypeId="urn:microsoft.com/office/officeart/2005/8/colors/accent1_2" csCatId="accent1" phldr="1"/>
      <dgm:spPr/>
    </dgm:pt>
    <dgm:pt modelId="{1C6E5C45-C75F-49FA-8316-4DB6B0FECA58}">
      <dgm:prSet/>
      <dgm:spPr>
        <a:xfrm>
          <a:off x="1941202" y="401182"/>
          <a:ext cx="1603995" cy="801997"/>
        </a:xfrm>
      </dgm:spPr>
      <dgm:t>
        <a:bodyPr/>
        <a:lstStyle/>
        <a:p>
          <a:r>
            <a:rPr lang="tr-TR" dirty="0">
              <a:latin typeface="Calibri"/>
              <a:ea typeface="+mn-ea"/>
              <a:cs typeface="+mn-cs"/>
            </a:rPr>
            <a:t>MÜDÜR</a:t>
          </a:r>
        </a:p>
      </dgm:t>
    </dgm:pt>
    <dgm:pt modelId="{09EC9ABF-79DD-4954-A49F-BF44ADB0B1D1}" type="parTrans" cxnId="{AEB7FC14-1EB0-43C7-8121-FF3B24DFE96C}">
      <dgm:prSet/>
      <dgm:spPr/>
      <dgm:t>
        <a:bodyPr/>
        <a:lstStyle/>
        <a:p>
          <a:endParaRPr lang="tr-TR"/>
        </a:p>
      </dgm:t>
    </dgm:pt>
    <dgm:pt modelId="{E64A98DA-9F1A-4890-A9B1-DA5BA5E1831A}" type="sibTrans" cxnId="{AEB7FC14-1EB0-43C7-8121-FF3B24DFE96C}">
      <dgm:prSet/>
      <dgm:spPr/>
      <dgm:t>
        <a:bodyPr/>
        <a:lstStyle/>
        <a:p>
          <a:endParaRPr lang="tr-TR"/>
        </a:p>
      </dgm:t>
    </dgm:pt>
    <dgm:pt modelId="{7F17816F-6A1C-4B68-94E5-6CAF003E0B86}">
      <dgm:prSet/>
      <dgm:spPr>
        <a:xfrm>
          <a:off x="1941202" y="401182"/>
          <a:ext cx="1603995" cy="801997"/>
        </a:xfrm>
      </dgm:spPr>
      <dgm:t>
        <a:bodyPr/>
        <a:lstStyle/>
        <a:p>
          <a:pPr algn="ctr"/>
          <a:r>
            <a:rPr lang="tr-TR" dirty="0">
              <a:latin typeface="Calibri"/>
              <a:ea typeface="+mn-ea"/>
              <a:cs typeface="+mn-cs"/>
            </a:rPr>
            <a:t>Müdür Yardımcısı</a:t>
          </a:r>
        </a:p>
      </dgm:t>
    </dgm:pt>
    <dgm:pt modelId="{1B53F2C7-00E4-471D-8C47-45CB184A06B0}" type="parTrans" cxnId="{88C87E73-211E-4850-91A6-508BDEE1F116}">
      <dgm:prSet/>
      <dgm:spPr/>
      <dgm:t>
        <a:bodyPr/>
        <a:lstStyle/>
        <a:p>
          <a:endParaRPr lang="tr-TR"/>
        </a:p>
      </dgm:t>
    </dgm:pt>
    <dgm:pt modelId="{68990D67-17BB-4CC5-8729-0D3C2A29E15B}" type="sibTrans" cxnId="{88C87E73-211E-4850-91A6-508BDEE1F116}">
      <dgm:prSet/>
      <dgm:spPr/>
      <dgm:t>
        <a:bodyPr/>
        <a:lstStyle/>
        <a:p>
          <a:endParaRPr lang="tr-TR"/>
        </a:p>
      </dgm:t>
    </dgm:pt>
    <dgm:pt modelId="{B83A8887-F745-428C-9D90-927B79A66D2E}">
      <dgm:prSet/>
      <dgm:spPr>
        <a:xfrm>
          <a:off x="1941202" y="401182"/>
          <a:ext cx="1603995" cy="801997"/>
        </a:xfrm>
      </dgm:spPr>
      <dgm:t>
        <a:bodyPr/>
        <a:lstStyle/>
        <a:p>
          <a:pPr algn="ctr"/>
          <a:r>
            <a:rPr lang="tr-TR" dirty="0">
              <a:latin typeface="Calibri"/>
              <a:ea typeface="+mn-ea"/>
              <a:cs typeface="+mn-cs"/>
            </a:rPr>
            <a:t>Yönetim Kurulu</a:t>
          </a:r>
        </a:p>
      </dgm:t>
    </dgm:pt>
    <dgm:pt modelId="{6D83CC82-0FD2-400C-8322-584FD0D4D3FB}" type="parTrans" cxnId="{D714F147-70A9-43D2-BAC7-525DEAF037F0}">
      <dgm:prSet/>
      <dgm:spPr/>
      <dgm:t>
        <a:bodyPr/>
        <a:lstStyle/>
        <a:p>
          <a:endParaRPr lang="tr-TR"/>
        </a:p>
      </dgm:t>
    </dgm:pt>
    <dgm:pt modelId="{5FA65E3F-AB46-40DF-B7F7-342B61FF1EF9}" type="sibTrans" cxnId="{D714F147-70A9-43D2-BAC7-525DEAF037F0}">
      <dgm:prSet/>
      <dgm:spPr/>
      <dgm:t>
        <a:bodyPr/>
        <a:lstStyle/>
        <a:p>
          <a:endParaRPr lang="tr-TR"/>
        </a:p>
      </dgm:t>
    </dgm:pt>
    <dgm:pt modelId="{ED7497C7-BB5F-43B6-90EF-4754C411FD71}">
      <dgm:prSet/>
      <dgm:spPr>
        <a:xfrm>
          <a:off x="1941202" y="401182"/>
          <a:ext cx="1603995" cy="801997"/>
        </a:xfrm>
      </dgm:spPr>
      <dgm:t>
        <a:bodyPr/>
        <a:lstStyle/>
        <a:p>
          <a:pPr algn="ctr"/>
          <a:r>
            <a:rPr lang="tr-TR" dirty="0">
              <a:latin typeface="Calibri"/>
              <a:ea typeface="+mn-ea"/>
              <a:cs typeface="+mn-cs"/>
            </a:rPr>
            <a:t>Müdür Yardımcısı</a:t>
          </a:r>
        </a:p>
      </dgm:t>
    </dgm:pt>
    <dgm:pt modelId="{9893C416-A7EF-4840-9701-97F318138402}" type="parTrans" cxnId="{3E0F87A6-9E62-42A2-BFA8-02E740E95EE0}">
      <dgm:prSet/>
      <dgm:spPr/>
      <dgm:t>
        <a:bodyPr/>
        <a:lstStyle/>
        <a:p>
          <a:endParaRPr lang="tr-TR"/>
        </a:p>
      </dgm:t>
    </dgm:pt>
    <dgm:pt modelId="{E2B58BD7-1C3E-4116-9F99-1095FCEA3AB2}" type="sibTrans" cxnId="{3E0F87A6-9E62-42A2-BFA8-02E740E95EE0}">
      <dgm:prSet/>
      <dgm:spPr/>
      <dgm:t>
        <a:bodyPr/>
        <a:lstStyle/>
        <a:p>
          <a:endParaRPr lang="tr-TR"/>
        </a:p>
      </dgm:t>
    </dgm:pt>
    <dgm:pt modelId="{8E70F317-5F13-408F-B7E8-132F8979E0FD}" type="pres">
      <dgm:prSet presAssocID="{5D518E01-5156-4899-A0F5-A696877D8BF7}" presName="hierChild1" presStyleCnt="0">
        <dgm:presLayoutVars>
          <dgm:orgChart val="1"/>
          <dgm:chPref val="1"/>
          <dgm:dir/>
          <dgm:animOne val="branch"/>
          <dgm:animLvl val="lvl"/>
          <dgm:resizeHandles/>
        </dgm:presLayoutVars>
      </dgm:prSet>
      <dgm:spPr/>
    </dgm:pt>
    <dgm:pt modelId="{AB44116C-E07E-401C-97A8-DFA4535BF0F5}" type="pres">
      <dgm:prSet presAssocID="{1C6E5C45-C75F-49FA-8316-4DB6B0FECA58}" presName="hierRoot1" presStyleCnt="0">
        <dgm:presLayoutVars>
          <dgm:hierBranch/>
        </dgm:presLayoutVars>
      </dgm:prSet>
      <dgm:spPr/>
    </dgm:pt>
    <dgm:pt modelId="{73B2B20C-9861-4CD4-81F0-9A28213646D0}" type="pres">
      <dgm:prSet presAssocID="{1C6E5C45-C75F-49FA-8316-4DB6B0FECA58}" presName="rootComposite1" presStyleCnt="0"/>
      <dgm:spPr/>
    </dgm:pt>
    <dgm:pt modelId="{C32FE16C-B92D-432A-B9A8-22B049955816}" type="pres">
      <dgm:prSet presAssocID="{1C6E5C45-C75F-49FA-8316-4DB6B0FECA58}" presName="rootText1" presStyleLbl="node0" presStyleIdx="0" presStyleCnt="1" custScaleX="148636">
        <dgm:presLayoutVars>
          <dgm:chPref val="3"/>
        </dgm:presLayoutVars>
      </dgm:prSet>
      <dgm:spPr>
        <a:prstGeom prst="rect">
          <a:avLst/>
        </a:prstGeom>
      </dgm:spPr>
    </dgm:pt>
    <dgm:pt modelId="{E79FBCA0-BCED-400C-9E2F-E3D5A412B7E8}" type="pres">
      <dgm:prSet presAssocID="{1C6E5C45-C75F-49FA-8316-4DB6B0FECA58}" presName="rootConnector1" presStyleLbl="node1" presStyleIdx="0" presStyleCnt="0"/>
      <dgm:spPr/>
    </dgm:pt>
    <dgm:pt modelId="{250DE45B-0DB4-4DC2-90E1-78231E6AFBCB}" type="pres">
      <dgm:prSet presAssocID="{1C6E5C45-C75F-49FA-8316-4DB6B0FECA58}" presName="hierChild2" presStyleCnt="0"/>
      <dgm:spPr/>
    </dgm:pt>
    <dgm:pt modelId="{75D2AD1D-28D1-426A-B5E9-33C98A5A467A}" type="pres">
      <dgm:prSet presAssocID="{1B53F2C7-00E4-471D-8C47-45CB184A06B0}" presName="Name35" presStyleLbl="parChTrans1D2" presStyleIdx="0" presStyleCnt="3"/>
      <dgm:spPr/>
    </dgm:pt>
    <dgm:pt modelId="{2F7072D0-86B9-4E3C-8A4D-DF5D3AF72BCE}" type="pres">
      <dgm:prSet presAssocID="{7F17816F-6A1C-4B68-94E5-6CAF003E0B86}" presName="hierRoot2" presStyleCnt="0">
        <dgm:presLayoutVars>
          <dgm:hierBranch val="init"/>
        </dgm:presLayoutVars>
      </dgm:prSet>
      <dgm:spPr/>
    </dgm:pt>
    <dgm:pt modelId="{3B0943AF-4EC2-43F1-91FE-26B6397AFA2A}" type="pres">
      <dgm:prSet presAssocID="{7F17816F-6A1C-4B68-94E5-6CAF003E0B86}" presName="rootComposite" presStyleCnt="0"/>
      <dgm:spPr/>
    </dgm:pt>
    <dgm:pt modelId="{5105791B-AECF-40B0-A3BF-88303EB31788}" type="pres">
      <dgm:prSet presAssocID="{7F17816F-6A1C-4B68-94E5-6CAF003E0B86}" presName="rootText" presStyleLbl="node2" presStyleIdx="0" presStyleCnt="3">
        <dgm:presLayoutVars>
          <dgm:chPref val="3"/>
        </dgm:presLayoutVars>
      </dgm:prSet>
      <dgm:spPr/>
    </dgm:pt>
    <dgm:pt modelId="{81CB3D7C-3BE0-433F-93F0-6521F49AAFCE}" type="pres">
      <dgm:prSet presAssocID="{7F17816F-6A1C-4B68-94E5-6CAF003E0B86}" presName="rootConnector" presStyleLbl="node2" presStyleIdx="0" presStyleCnt="3"/>
      <dgm:spPr/>
    </dgm:pt>
    <dgm:pt modelId="{B3897775-DE5D-4196-896C-FAFB3C94B741}" type="pres">
      <dgm:prSet presAssocID="{7F17816F-6A1C-4B68-94E5-6CAF003E0B86}" presName="hierChild4" presStyleCnt="0"/>
      <dgm:spPr/>
    </dgm:pt>
    <dgm:pt modelId="{36177993-2B31-49B6-9C0A-848AE209DED8}" type="pres">
      <dgm:prSet presAssocID="{7F17816F-6A1C-4B68-94E5-6CAF003E0B86}" presName="hierChild5" presStyleCnt="0"/>
      <dgm:spPr/>
    </dgm:pt>
    <dgm:pt modelId="{772A353C-9D01-4CBB-8E25-E76470CB7806}" type="pres">
      <dgm:prSet presAssocID="{9893C416-A7EF-4840-9701-97F318138402}" presName="Name35" presStyleLbl="parChTrans1D2" presStyleIdx="1" presStyleCnt="3"/>
      <dgm:spPr/>
    </dgm:pt>
    <dgm:pt modelId="{373DD7CF-5137-4A63-8001-9C34931DEE68}" type="pres">
      <dgm:prSet presAssocID="{ED7497C7-BB5F-43B6-90EF-4754C411FD71}" presName="hierRoot2" presStyleCnt="0">
        <dgm:presLayoutVars>
          <dgm:hierBranch val="init"/>
        </dgm:presLayoutVars>
      </dgm:prSet>
      <dgm:spPr/>
    </dgm:pt>
    <dgm:pt modelId="{62BAFC95-6373-4D75-B167-7A4FF3C68755}" type="pres">
      <dgm:prSet presAssocID="{ED7497C7-BB5F-43B6-90EF-4754C411FD71}" presName="rootComposite" presStyleCnt="0"/>
      <dgm:spPr/>
    </dgm:pt>
    <dgm:pt modelId="{A12F1B82-842C-40EB-BF5E-07FEF0EB5C70}" type="pres">
      <dgm:prSet presAssocID="{ED7497C7-BB5F-43B6-90EF-4754C411FD71}" presName="rootText" presStyleLbl="node2" presStyleIdx="1" presStyleCnt="3">
        <dgm:presLayoutVars>
          <dgm:chPref val="3"/>
        </dgm:presLayoutVars>
      </dgm:prSet>
      <dgm:spPr/>
    </dgm:pt>
    <dgm:pt modelId="{7FAC068B-8E37-4CC3-B6CB-9E79413590FA}" type="pres">
      <dgm:prSet presAssocID="{ED7497C7-BB5F-43B6-90EF-4754C411FD71}" presName="rootConnector" presStyleLbl="node2" presStyleIdx="1" presStyleCnt="3"/>
      <dgm:spPr/>
    </dgm:pt>
    <dgm:pt modelId="{890274EF-FA3A-41A4-99DF-CB42AC0ECBE3}" type="pres">
      <dgm:prSet presAssocID="{ED7497C7-BB5F-43B6-90EF-4754C411FD71}" presName="hierChild4" presStyleCnt="0"/>
      <dgm:spPr/>
    </dgm:pt>
    <dgm:pt modelId="{D58796E7-192C-4665-814A-7C279F480F6F}" type="pres">
      <dgm:prSet presAssocID="{ED7497C7-BB5F-43B6-90EF-4754C411FD71}" presName="hierChild5" presStyleCnt="0"/>
      <dgm:spPr/>
    </dgm:pt>
    <dgm:pt modelId="{5FBB0C14-5D26-4B63-B075-D8F32CB01C01}" type="pres">
      <dgm:prSet presAssocID="{6D83CC82-0FD2-400C-8322-584FD0D4D3FB}" presName="Name35" presStyleLbl="parChTrans1D2" presStyleIdx="2" presStyleCnt="3"/>
      <dgm:spPr/>
    </dgm:pt>
    <dgm:pt modelId="{AE4B853A-D584-4EA1-975F-5D5B40424A54}" type="pres">
      <dgm:prSet presAssocID="{B83A8887-F745-428C-9D90-927B79A66D2E}" presName="hierRoot2" presStyleCnt="0">
        <dgm:presLayoutVars>
          <dgm:hierBranch val="init"/>
        </dgm:presLayoutVars>
      </dgm:prSet>
      <dgm:spPr/>
    </dgm:pt>
    <dgm:pt modelId="{01D64789-573D-4658-8A63-176F3C73C0C7}" type="pres">
      <dgm:prSet presAssocID="{B83A8887-F745-428C-9D90-927B79A66D2E}" presName="rootComposite" presStyleCnt="0"/>
      <dgm:spPr/>
    </dgm:pt>
    <dgm:pt modelId="{1C7E850F-0001-43AB-8B86-3D42990B225D}" type="pres">
      <dgm:prSet presAssocID="{B83A8887-F745-428C-9D90-927B79A66D2E}" presName="rootText" presStyleLbl="node2" presStyleIdx="2" presStyleCnt="3">
        <dgm:presLayoutVars>
          <dgm:chPref val="3"/>
        </dgm:presLayoutVars>
      </dgm:prSet>
      <dgm:spPr/>
    </dgm:pt>
    <dgm:pt modelId="{59B926D2-ECDE-41D1-B189-900BD41332F7}" type="pres">
      <dgm:prSet presAssocID="{B83A8887-F745-428C-9D90-927B79A66D2E}" presName="rootConnector" presStyleLbl="node2" presStyleIdx="2" presStyleCnt="3"/>
      <dgm:spPr/>
    </dgm:pt>
    <dgm:pt modelId="{64279255-C7D9-411B-BCCB-71E1743EEF3D}" type="pres">
      <dgm:prSet presAssocID="{B83A8887-F745-428C-9D90-927B79A66D2E}" presName="hierChild4" presStyleCnt="0"/>
      <dgm:spPr/>
    </dgm:pt>
    <dgm:pt modelId="{844BDAB6-16CA-4248-9E7E-CE6FC1399187}" type="pres">
      <dgm:prSet presAssocID="{B83A8887-F745-428C-9D90-927B79A66D2E}" presName="hierChild5" presStyleCnt="0"/>
      <dgm:spPr/>
    </dgm:pt>
    <dgm:pt modelId="{7046619C-A154-449C-9ABB-E782B199F0CA}" type="pres">
      <dgm:prSet presAssocID="{1C6E5C45-C75F-49FA-8316-4DB6B0FECA58}" presName="hierChild3" presStyleCnt="0"/>
      <dgm:spPr/>
    </dgm:pt>
  </dgm:ptLst>
  <dgm:cxnLst>
    <dgm:cxn modelId="{45D09E00-15AD-4B1A-9AB0-F00391A6FBBE}" type="presOf" srcId="{6D83CC82-0FD2-400C-8322-584FD0D4D3FB}" destId="{5FBB0C14-5D26-4B63-B075-D8F32CB01C01}" srcOrd="0" destOrd="0" presId="urn:microsoft.com/office/officeart/2005/8/layout/orgChart1"/>
    <dgm:cxn modelId="{AEB7FC14-1EB0-43C7-8121-FF3B24DFE96C}" srcId="{5D518E01-5156-4899-A0F5-A696877D8BF7}" destId="{1C6E5C45-C75F-49FA-8316-4DB6B0FECA58}" srcOrd="0" destOrd="0" parTransId="{09EC9ABF-79DD-4954-A49F-BF44ADB0B1D1}" sibTransId="{E64A98DA-9F1A-4890-A9B1-DA5BA5E1831A}"/>
    <dgm:cxn modelId="{C30E4437-A32F-4BD3-9C96-EC2052FD8414}" type="presOf" srcId="{9893C416-A7EF-4840-9701-97F318138402}" destId="{772A353C-9D01-4CBB-8E25-E76470CB7806}" srcOrd="0" destOrd="0" presId="urn:microsoft.com/office/officeart/2005/8/layout/orgChart1"/>
    <dgm:cxn modelId="{AC6D393E-8983-4B4D-886F-F662235882D4}" type="presOf" srcId="{7F17816F-6A1C-4B68-94E5-6CAF003E0B86}" destId="{5105791B-AECF-40B0-A3BF-88303EB31788}" srcOrd="0" destOrd="0" presId="urn:microsoft.com/office/officeart/2005/8/layout/orgChart1"/>
    <dgm:cxn modelId="{B2D66E67-0AF8-4321-BBB3-E5C9AD4A99B0}" type="presOf" srcId="{B83A8887-F745-428C-9D90-927B79A66D2E}" destId="{1C7E850F-0001-43AB-8B86-3D42990B225D}" srcOrd="0" destOrd="0" presId="urn:microsoft.com/office/officeart/2005/8/layout/orgChart1"/>
    <dgm:cxn modelId="{D714F147-70A9-43D2-BAC7-525DEAF037F0}" srcId="{1C6E5C45-C75F-49FA-8316-4DB6B0FECA58}" destId="{B83A8887-F745-428C-9D90-927B79A66D2E}" srcOrd="2" destOrd="0" parTransId="{6D83CC82-0FD2-400C-8322-584FD0D4D3FB}" sibTransId="{5FA65E3F-AB46-40DF-B7F7-342B61FF1EF9}"/>
    <dgm:cxn modelId="{8283094A-A6CE-46C0-9D36-BA6133C2FA95}" type="presOf" srcId="{ED7497C7-BB5F-43B6-90EF-4754C411FD71}" destId="{7FAC068B-8E37-4CC3-B6CB-9E79413590FA}" srcOrd="1" destOrd="0" presId="urn:microsoft.com/office/officeart/2005/8/layout/orgChart1"/>
    <dgm:cxn modelId="{B59F2D4B-6446-485B-9973-E921E745F252}" type="presOf" srcId="{5D518E01-5156-4899-A0F5-A696877D8BF7}" destId="{8E70F317-5F13-408F-B7E8-132F8979E0FD}" srcOrd="0" destOrd="0" presId="urn:microsoft.com/office/officeart/2005/8/layout/orgChart1"/>
    <dgm:cxn modelId="{45BD4A6F-B62A-42A0-9807-966F81579992}" type="presOf" srcId="{1C6E5C45-C75F-49FA-8316-4DB6B0FECA58}" destId="{C32FE16C-B92D-432A-B9A8-22B049955816}" srcOrd="0" destOrd="0" presId="urn:microsoft.com/office/officeart/2005/8/layout/orgChart1"/>
    <dgm:cxn modelId="{F259AC50-EBEF-4C99-8142-C8B060F4AF0E}" type="presOf" srcId="{ED7497C7-BB5F-43B6-90EF-4754C411FD71}" destId="{A12F1B82-842C-40EB-BF5E-07FEF0EB5C70}" srcOrd="0" destOrd="0" presId="urn:microsoft.com/office/officeart/2005/8/layout/orgChart1"/>
    <dgm:cxn modelId="{72670672-7FBE-4DC0-BA17-B145AAE62198}" type="presOf" srcId="{7F17816F-6A1C-4B68-94E5-6CAF003E0B86}" destId="{81CB3D7C-3BE0-433F-93F0-6521F49AAFCE}" srcOrd="1" destOrd="0" presId="urn:microsoft.com/office/officeart/2005/8/layout/orgChart1"/>
    <dgm:cxn modelId="{88C87E73-211E-4850-91A6-508BDEE1F116}" srcId="{1C6E5C45-C75F-49FA-8316-4DB6B0FECA58}" destId="{7F17816F-6A1C-4B68-94E5-6CAF003E0B86}" srcOrd="0" destOrd="0" parTransId="{1B53F2C7-00E4-471D-8C47-45CB184A06B0}" sibTransId="{68990D67-17BB-4CC5-8729-0D3C2A29E15B}"/>
    <dgm:cxn modelId="{70B14D79-0EBC-40E6-893E-1176F53F8E31}" type="presOf" srcId="{1C6E5C45-C75F-49FA-8316-4DB6B0FECA58}" destId="{E79FBCA0-BCED-400C-9E2F-E3D5A412B7E8}" srcOrd="1" destOrd="0" presId="urn:microsoft.com/office/officeart/2005/8/layout/orgChart1"/>
    <dgm:cxn modelId="{F6DFC693-3945-4975-9FB4-FE15A4D7D79E}" type="presOf" srcId="{1B53F2C7-00E4-471D-8C47-45CB184A06B0}" destId="{75D2AD1D-28D1-426A-B5E9-33C98A5A467A}" srcOrd="0" destOrd="0" presId="urn:microsoft.com/office/officeart/2005/8/layout/orgChart1"/>
    <dgm:cxn modelId="{3E0F87A6-9E62-42A2-BFA8-02E740E95EE0}" srcId="{1C6E5C45-C75F-49FA-8316-4DB6B0FECA58}" destId="{ED7497C7-BB5F-43B6-90EF-4754C411FD71}" srcOrd="1" destOrd="0" parTransId="{9893C416-A7EF-4840-9701-97F318138402}" sibTransId="{E2B58BD7-1C3E-4116-9F99-1095FCEA3AB2}"/>
    <dgm:cxn modelId="{132917F4-3CC7-40A5-834D-137701B5E408}" type="presOf" srcId="{B83A8887-F745-428C-9D90-927B79A66D2E}" destId="{59B926D2-ECDE-41D1-B189-900BD41332F7}" srcOrd="1" destOrd="0" presId="urn:microsoft.com/office/officeart/2005/8/layout/orgChart1"/>
    <dgm:cxn modelId="{53AAA8B7-1B3F-46DA-8F5D-23F09A2F8D54}" type="presParOf" srcId="{8E70F317-5F13-408F-B7E8-132F8979E0FD}" destId="{AB44116C-E07E-401C-97A8-DFA4535BF0F5}" srcOrd="0" destOrd="0" presId="urn:microsoft.com/office/officeart/2005/8/layout/orgChart1"/>
    <dgm:cxn modelId="{F7BB6EAB-374D-40F3-9D71-3A907B93DF4D}" type="presParOf" srcId="{AB44116C-E07E-401C-97A8-DFA4535BF0F5}" destId="{73B2B20C-9861-4CD4-81F0-9A28213646D0}" srcOrd="0" destOrd="0" presId="urn:microsoft.com/office/officeart/2005/8/layout/orgChart1"/>
    <dgm:cxn modelId="{5D86D8DE-DF4D-4851-BBC7-34AFF2A81280}" type="presParOf" srcId="{73B2B20C-9861-4CD4-81F0-9A28213646D0}" destId="{C32FE16C-B92D-432A-B9A8-22B049955816}" srcOrd="0" destOrd="0" presId="urn:microsoft.com/office/officeart/2005/8/layout/orgChart1"/>
    <dgm:cxn modelId="{09E545AF-B088-4ECF-A818-916E6B20168E}" type="presParOf" srcId="{73B2B20C-9861-4CD4-81F0-9A28213646D0}" destId="{E79FBCA0-BCED-400C-9E2F-E3D5A412B7E8}" srcOrd="1" destOrd="0" presId="urn:microsoft.com/office/officeart/2005/8/layout/orgChart1"/>
    <dgm:cxn modelId="{93C2357E-EC38-4963-ACE2-D4D87AD64AE4}" type="presParOf" srcId="{AB44116C-E07E-401C-97A8-DFA4535BF0F5}" destId="{250DE45B-0DB4-4DC2-90E1-78231E6AFBCB}" srcOrd="1" destOrd="0" presId="urn:microsoft.com/office/officeart/2005/8/layout/orgChart1"/>
    <dgm:cxn modelId="{14417A25-9595-4435-B4D7-D43F80A8858C}" type="presParOf" srcId="{250DE45B-0DB4-4DC2-90E1-78231E6AFBCB}" destId="{75D2AD1D-28D1-426A-B5E9-33C98A5A467A}" srcOrd="0" destOrd="0" presId="urn:microsoft.com/office/officeart/2005/8/layout/orgChart1"/>
    <dgm:cxn modelId="{0BE34FB2-7A16-4EFE-9EC9-D4318C3B2D38}" type="presParOf" srcId="{250DE45B-0DB4-4DC2-90E1-78231E6AFBCB}" destId="{2F7072D0-86B9-4E3C-8A4D-DF5D3AF72BCE}" srcOrd="1" destOrd="0" presId="urn:microsoft.com/office/officeart/2005/8/layout/orgChart1"/>
    <dgm:cxn modelId="{8789E633-84F2-43A6-A737-3DBE6D65E7A8}" type="presParOf" srcId="{2F7072D0-86B9-4E3C-8A4D-DF5D3AF72BCE}" destId="{3B0943AF-4EC2-43F1-91FE-26B6397AFA2A}" srcOrd="0" destOrd="0" presId="urn:microsoft.com/office/officeart/2005/8/layout/orgChart1"/>
    <dgm:cxn modelId="{D1EE102B-EB83-41D7-B288-C905416ADFA8}" type="presParOf" srcId="{3B0943AF-4EC2-43F1-91FE-26B6397AFA2A}" destId="{5105791B-AECF-40B0-A3BF-88303EB31788}" srcOrd="0" destOrd="0" presId="urn:microsoft.com/office/officeart/2005/8/layout/orgChart1"/>
    <dgm:cxn modelId="{9432C8FB-BCEC-4881-9F54-A414BD9A2357}" type="presParOf" srcId="{3B0943AF-4EC2-43F1-91FE-26B6397AFA2A}" destId="{81CB3D7C-3BE0-433F-93F0-6521F49AAFCE}" srcOrd="1" destOrd="0" presId="urn:microsoft.com/office/officeart/2005/8/layout/orgChart1"/>
    <dgm:cxn modelId="{DCBC758C-F580-44F1-B758-41B433454C20}" type="presParOf" srcId="{2F7072D0-86B9-4E3C-8A4D-DF5D3AF72BCE}" destId="{B3897775-DE5D-4196-896C-FAFB3C94B741}" srcOrd="1" destOrd="0" presId="urn:microsoft.com/office/officeart/2005/8/layout/orgChart1"/>
    <dgm:cxn modelId="{875CED3E-4DE3-4A1C-935A-2DA89E02F908}" type="presParOf" srcId="{2F7072D0-86B9-4E3C-8A4D-DF5D3AF72BCE}" destId="{36177993-2B31-49B6-9C0A-848AE209DED8}" srcOrd="2" destOrd="0" presId="urn:microsoft.com/office/officeart/2005/8/layout/orgChart1"/>
    <dgm:cxn modelId="{56EEBE21-FA06-4996-BA5C-BB9EC332B5DE}" type="presParOf" srcId="{250DE45B-0DB4-4DC2-90E1-78231E6AFBCB}" destId="{772A353C-9D01-4CBB-8E25-E76470CB7806}" srcOrd="2" destOrd="0" presId="urn:microsoft.com/office/officeart/2005/8/layout/orgChart1"/>
    <dgm:cxn modelId="{0C69D7F2-8513-4EB9-B81B-917299F09CF2}" type="presParOf" srcId="{250DE45B-0DB4-4DC2-90E1-78231E6AFBCB}" destId="{373DD7CF-5137-4A63-8001-9C34931DEE68}" srcOrd="3" destOrd="0" presId="urn:microsoft.com/office/officeart/2005/8/layout/orgChart1"/>
    <dgm:cxn modelId="{D9A0BEE4-ED1A-4F9D-9237-12224E52CC7E}" type="presParOf" srcId="{373DD7CF-5137-4A63-8001-9C34931DEE68}" destId="{62BAFC95-6373-4D75-B167-7A4FF3C68755}" srcOrd="0" destOrd="0" presId="urn:microsoft.com/office/officeart/2005/8/layout/orgChart1"/>
    <dgm:cxn modelId="{38BE3FEA-9CB4-4FE4-BD75-37EB7F7D2A9B}" type="presParOf" srcId="{62BAFC95-6373-4D75-B167-7A4FF3C68755}" destId="{A12F1B82-842C-40EB-BF5E-07FEF0EB5C70}" srcOrd="0" destOrd="0" presId="urn:microsoft.com/office/officeart/2005/8/layout/orgChart1"/>
    <dgm:cxn modelId="{6197B4C8-F69F-4E17-95F9-043AA32A5E55}" type="presParOf" srcId="{62BAFC95-6373-4D75-B167-7A4FF3C68755}" destId="{7FAC068B-8E37-4CC3-B6CB-9E79413590FA}" srcOrd="1" destOrd="0" presId="urn:microsoft.com/office/officeart/2005/8/layout/orgChart1"/>
    <dgm:cxn modelId="{FF392459-7D4D-42B6-8749-4088430EBFBD}" type="presParOf" srcId="{373DD7CF-5137-4A63-8001-9C34931DEE68}" destId="{890274EF-FA3A-41A4-99DF-CB42AC0ECBE3}" srcOrd="1" destOrd="0" presId="urn:microsoft.com/office/officeart/2005/8/layout/orgChart1"/>
    <dgm:cxn modelId="{2D50C3AC-3151-4A07-B314-26B9402149B5}" type="presParOf" srcId="{373DD7CF-5137-4A63-8001-9C34931DEE68}" destId="{D58796E7-192C-4665-814A-7C279F480F6F}" srcOrd="2" destOrd="0" presId="urn:microsoft.com/office/officeart/2005/8/layout/orgChart1"/>
    <dgm:cxn modelId="{F65EB791-2A10-4882-B9BB-AF88599D6139}" type="presParOf" srcId="{250DE45B-0DB4-4DC2-90E1-78231E6AFBCB}" destId="{5FBB0C14-5D26-4B63-B075-D8F32CB01C01}" srcOrd="4" destOrd="0" presId="urn:microsoft.com/office/officeart/2005/8/layout/orgChart1"/>
    <dgm:cxn modelId="{9D2F0280-AAE6-4F89-8116-6E05189DDEDD}" type="presParOf" srcId="{250DE45B-0DB4-4DC2-90E1-78231E6AFBCB}" destId="{AE4B853A-D584-4EA1-975F-5D5B40424A54}" srcOrd="5" destOrd="0" presId="urn:microsoft.com/office/officeart/2005/8/layout/orgChart1"/>
    <dgm:cxn modelId="{7E1D6702-22BB-40AD-A388-9D54A2FE5790}" type="presParOf" srcId="{AE4B853A-D584-4EA1-975F-5D5B40424A54}" destId="{01D64789-573D-4658-8A63-176F3C73C0C7}" srcOrd="0" destOrd="0" presId="urn:microsoft.com/office/officeart/2005/8/layout/orgChart1"/>
    <dgm:cxn modelId="{DDC3C864-04D8-40FB-AEAC-1C0EEA4C5C8F}" type="presParOf" srcId="{01D64789-573D-4658-8A63-176F3C73C0C7}" destId="{1C7E850F-0001-43AB-8B86-3D42990B225D}" srcOrd="0" destOrd="0" presId="urn:microsoft.com/office/officeart/2005/8/layout/orgChart1"/>
    <dgm:cxn modelId="{994FDC06-91F4-4C52-8395-80DF70F41450}" type="presParOf" srcId="{01D64789-573D-4658-8A63-176F3C73C0C7}" destId="{59B926D2-ECDE-41D1-B189-900BD41332F7}" srcOrd="1" destOrd="0" presId="urn:microsoft.com/office/officeart/2005/8/layout/orgChart1"/>
    <dgm:cxn modelId="{EB3BA2D2-FA63-4918-81D2-B440882A11AC}" type="presParOf" srcId="{AE4B853A-D584-4EA1-975F-5D5B40424A54}" destId="{64279255-C7D9-411B-BCCB-71E1743EEF3D}" srcOrd="1" destOrd="0" presId="urn:microsoft.com/office/officeart/2005/8/layout/orgChart1"/>
    <dgm:cxn modelId="{34CB606C-E951-4BBA-9590-B94569B7ACA6}" type="presParOf" srcId="{AE4B853A-D584-4EA1-975F-5D5B40424A54}" destId="{844BDAB6-16CA-4248-9E7E-CE6FC1399187}" srcOrd="2" destOrd="0" presId="urn:microsoft.com/office/officeart/2005/8/layout/orgChart1"/>
    <dgm:cxn modelId="{D7468BCC-94A8-439A-A816-8893DEBFA30F}" type="presParOf" srcId="{AB44116C-E07E-401C-97A8-DFA4535BF0F5}" destId="{7046619C-A154-449C-9ABB-E782B199F0CA}"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BB0C14-5D26-4B63-B075-D8F32CB01C01}">
      <dsp:nvSpPr>
        <dsp:cNvPr id="0" name=""/>
        <dsp:cNvSpPr/>
      </dsp:nvSpPr>
      <dsp:spPr>
        <a:xfrm>
          <a:off x="5308979" y="1864519"/>
          <a:ext cx="3756141" cy="651892"/>
        </a:xfrm>
        <a:custGeom>
          <a:avLst/>
          <a:gdLst/>
          <a:ahLst/>
          <a:cxnLst/>
          <a:rect l="0" t="0" r="0" b="0"/>
          <a:pathLst>
            <a:path>
              <a:moveTo>
                <a:pt x="0" y="0"/>
              </a:moveTo>
              <a:lnTo>
                <a:pt x="0" y="325946"/>
              </a:lnTo>
              <a:lnTo>
                <a:pt x="3756141" y="325946"/>
              </a:lnTo>
              <a:lnTo>
                <a:pt x="3756141" y="651892"/>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772A353C-9D01-4CBB-8E25-E76470CB7806}">
      <dsp:nvSpPr>
        <dsp:cNvPr id="0" name=""/>
        <dsp:cNvSpPr/>
      </dsp:nvSpPr>
      <dsp:spPr>
        <a:xfrm>
          <a:off x="5263259" y="1864519"/>
          <a:ext cx="91440" cy="651892"/>
        </a:xfrm>
        <a:custGeom>
          <a:avLst/>
          <a:gdLst/>
          <a:ahLst/>
          <a:cxnLst/>
          <a:rect l="0" t="0" r="0" b="0"/>
          <a:pathLst>
            <a:path>
              <a:moveTo>
                <a:pt x="45720" y="0"/>
              </a:moveTo>
              <a:lnTo>
                <a:pt x="45720" y="651892"/>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75D2AD1D-28D1-426A-B5E9-33C98A5A467A}">
      <dsp:nvSpPr>
        <dsp:cNvPr id="0" name=""/>
        <dsp:cNvSpPr/>
      </dsp:nvSpPr>
      <dsp:spPr>
        <a:xfrm>
          <a:off x="1552837" y="1864519"/>
          <a:ext cx="3756141" cy="651892"/>
        </a:xfrm>
        <a:custGeom>
          <a:avLst/>
          <a:gdLst/>
          <a:ahLst/>
          <a:cxnLst/>
          <a:rect l="0" t="0" r="0" b="0"/>
          <a:pathLst>
            <a:path>
              <a:moveTo>
                <a:pt x="3756141" y="0"/>
              </a:moveTo>
              <a:lnTo>
                <a:pt x="3756141" y="325946"/>
              </a:lnTo>
              <a:lnTo>
                <a:pt x="0" y="325946"/>
              </a:lnTo>
              <a:lnTo>
                <a:pt x="0" y="651892"/>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C32FE16C-B92D-432A-B9A8-22B049955816}">
      <dsp:nvSpPr>
        <dsp:cNvPr id="0" name=""/>
        <dsp:cNvSpPr/>
      </dsp:nvSpPr>
      <dsp:spPr>
        <a:xfrm>
          <a:off x="3001963" y="312394"/>
          <a:ext cx="4614032" cy="1552124"/>
        </a:xfrm>
        <a:prstGeom prst="rect">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33655" tIns="33655" rIns="33655" bIns="33655" numCol="1" spcCol="1270" anchor="ctr" anchorCtr="0">
          <a:noAutofit/>
        </a:bodyPr>
        <a:lstStyle/>
        <a:p>
          <a:pPr marL="0" lvl="0" indent="0" algn="ctr" defTabSz="2355850">
            <a:lnSpc>
              <a:spcPct val="90000"/>
            </a:lnSpc>
            <a:spcBef>
              <a:spcPct val="0"/>
            </a:spcBef>
            <a:spcAft>
              <a:spcPct val="35000"/>
            </a:spcAft>
            <a:buNone/>
          </a:pPr>
          <a:r>
            <a:rPr lang="tr-TR" sz="5300" kern="1200" dirty="0">
              <a:latin typeface="Calibri"/>
              <a:ea typeface="+mn-ea"/>
              <a:cs typeface="+mn-cs"/>
            </a:rPr>
            <a:t>MÜDÜR</a:t>
          </a:r>
        </a:p>
      </dsp:txBody>
      <dsp:txXfrm>
        <a:off x="3001963" y="312394"/>
        <a:ext cx="4614032" cy="1552124"/>
      </dsp:txXfrm>
    </dsp:sp>
    <dsp:sp modelId="{5105791B-AECF-40B0-A3BF-88303EB31788}">
      <dsp:nvSpPr>
        <dsp:cNvPr id="0" name=""/>
        <dsp:cNvSpPr/>
      </dsp:nvSpPr>
      <dsp:spPr>
        <a:xfrm>
          <a:off x="712" y="2516411"/>
          <a:ext cx="3104249" cy="1552124"/>
        </a:xfrm>
        <a:prstGeom prst="rect">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33655" tIns="33655" rIns="33655" bIns="33655" numCol="1" spcCol="1270" anchor="ctr" anchorCtr="0">
          <a:noAutofit/>
        </a:bodyPr>
        <a:lstStyle/>
        <a:p>
          <a:pPr marL="0" lvl="0" indent="0" algn="ctr" defTabSz="2355850">
            <a:lnSpc>
              <a:spcPct val="90000"/>
            </a:lnSpc>
            <a:spcBef>
              <a:spcPct val="0"/>
            </a:spcBef>
            <a:spcAft>
              <a:spcPct val="35000"/>
            </a:spcAft>
            <a:buNone/>
          </a:pPr>
          <a:r>
            <a:rPr lang="tr-TR" sz="5300" kern="1200" dirty="0">
              <a:latin typeface="Calibri"/>
              <a:ea typeface="+mn-ea"/>
              <a:cs typeface="+mn-cs"/>
            </a:rPr>
            <a:t>Müdür Yardımcısı</a:t>
          </a:r>
        </a:p>
      </dsp:txBody>
      <dsp:txXfrm>
        <a:off x="712" y="2516411"/>
        <a:ext cx="3104249" cy="1552124"/>
      </dsp:txXfrm>
    </dsp:sp>
    <dsp:sp modelId="{A12F1B82-842C-40EB-BF5E-07FEF0EB5C70}">
      <dsp:nvSpPr>
        <dsp:cNvPr id="0" name=""/>
        <dsp:cNvSpPr/>
      </dsp:nvSpPr>
      <dsp:spPr>
        <a:xfrm>
          <a:off x="3756854" y="2516411"/>
          <a:ext cx="3104249" cy="1552124"/>
        </a:xfrm>
        <a:prstGeom prst="rect">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33655" tIns="33655" rIns="33655" bIns="33655" numCol="1" spcCol="1270" anchor="ctr" anchorCtr="0">
          <a:noAutofit/>
        </a:bodyPr>
        <a:lstStyle/>
        <a:p>
          <a:pPr marL="0" lvl="0" indent="0" algn="ctr" defTabSz="2355850">
            <a:lnSpc>
              <a:spcPct val="90000"/>
            </a:lnSpc>
            <a:spcBef>
              <a:spcPct val="0"/>
            </a:spcBef>
            <a:spcAft>
              <a:spcPct val="35000"/>
            </a:spcAft>
            <a:buNone/>
          </a:pPr>
          <a:r>
            <a:rPr lang="tr-TR" sz="5300" kern="1200" dirty="0">
              <a:latin typeface="Calibri"/>
              <a:ea typeface="+mn-ea"/>
              <a:cs typeface="+mn-cs"/>
            </a:rPr>
            <a:t>Müdür Yardımcısı</a:t>
          </a:r>
        </a:p>
      </dsp:txBody>
      <dsp:txXfrm>
        <a:off x="3756854" y="2516411"/>
        <a:ext cx="3104249" cy="1552124"/>
      </dsp:txXfrm>
    </dsp:sp>
    <dsp:sp modelId="{1C7E850F-0001-43AB-8B86-3D42990B225D}">
      <dsp:nvSpPr>
        <dsp:cNvPr id="0" name=""/>
        <dsp:cNvSpPr/>
      </dsp:nvSpPr>
      <dsp:spPr>
        <a:xfrm>
          <a:off x="7512996" y="2516411"/>
          <a:ext cx="3104249" cy="1552124"/>
        </a:xfrm>
        <a:prstGeom prst="rect">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33655" tIns="33655" rIns="33655" bIns="33655" numCol="1" spcCol="1270" anchor="ctr" anchorCtr="0">
          <a:noAutofit/>
        </a:bodyPr>
        <a:lstStyle/>
        <a:p>
          <a:pPr marL="0" lvl="0" indent="0" algn="ctr" defTabSz="2355850">
            <a:lnSpc>
              <a:spcPct val="90000"/>
            </a:lnSpc>
            <a:spcBef>
              <a:spcPct val="0"/>
            </a:spcBef>
            <a:spcAft>
              <a:spcPct val="35000"/>
            </a:spcAft>
            <a:buNone/>
          </a:pPr>
          <a:r>
            <a:rPr lang="tr-TR" sz="5300" kern="1200" dirty="0">
              <a:latin typeface="Calibri"/>
              <a:ea typeface="+mn-ea"/>
              <a:cs typeface="+mn-cs"/>
            </a:rPr>
            <a:t>Yönetim Kurulu</a:t>
          </a:r>
        </a:p>
      </dsp:txBody>
      <dsp:txXfrm>
        <a:off x="7512996" y="2516411"/>
        <a:ext cx="3104249" cy="1552124"/>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a:t>Asıl başlık stili için tıklatın</a:t>
            </a: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tıklatın</a:t>
            </a:r>
          </a:p>
        </p:txBody>
      </p:sp>
      <p:sp>
        <p:nvSpPr>
          <p:cNvPr id="4" name="Veri Yer Tutucusu 3"/>
          <p:cNvSpPr>
            <a:spLocks noGrp="1"/>
          </p:cNvSpPr>
          <p:nvPr>
            <p:ph type="dt" sz="half" idx="10"/>
          </p:nvPr>
        </p:nvSpPr>
        <p:spPr/>
        <p:txBody>
          <a:bodyPr/>
          <a:lstStyle/>
          <a:p>
            <a:fld id="{9C6F7165-3F3F-4AEF-90AD-61FBA5020117}" type="datetimeFigureOut">
              <a:rPr lang="tr-TR" smtClean="0"/>
              <a:pPr/>
              <a:t>24.12.2024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157431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İçerik Yer Tutucusu 2"/>
          <p:cNvSpPr>
            <a:spLocks noGrp="1"/>
          </p:cNvSpPr>
          <p:nvPr>
            <p:ph idx="1"/>
          </p:nvPr>
        </p:nvSpPr>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9C6F7165-3F3F-4AEF-90AD-61FBA5020117}" type="datetimeFigureOut">
              <a:rPr lang="tr-TR" smtClean="0"/>
              <a:pPr/>
              <a:t>24.12.2024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344952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a:t>Asıl başlık stili için tıklatın</a:t>
            </a: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düzenlemek için tıklatın</a:t>
            </a:r>
          </a:p>
        </p:txBody>
      </p:sp>
      <p:sp>
        <p:nvSpPr>
          <p:cNvPr id="4" name="Veri Yer Tutucusu 3"/>
          <p:cNvSpPr>
            <a:spLocks noGrp="1"/>
          </p:cNvSpPr>
          <p:nvPr>
            <p:ph type="dt" sz="half" idx="10"/>
          </p:nvPr>
        </p:nvSpPr>
        <p:spPr/>
        <p:txBody>
          <a:bodyPr/>
          <a:lstStyle/>
          <a:p>
            <a:fld id="{9C6F7165-3F3F-4AEF-90AD-61FBA5020117}" type="datetimeFigureOut">
              <a:rPr lang="tr-TR" smtClean="0"/>
              <a:pPr/>
              <a:t>24.12.2024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813260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İçerik Yer Tutucusu 2"/>
          <p:cNvSpPr>
            <a:spLocks noGrp="1"/>
          </p:cNvSpPr>
          <p:nvPr>
            <p:ph sz="half" idx="1"/>
          </p:nvPr>
        </p:nvSpPr>
        <p:spPr>
          <a:xfrm>
            <a:off x="838200" y="1825625"/>
            <a:ext cx="5181600" cy="435133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p:cNvSpPr>
            <a:spLocks noGrp="1"/>
          </p:cNvSpPr>
          <p:nvPr>
            <p:ph sz="half" idx="2"/>
          </p:nvPr>
        </p:nvSpPr>
        <p:spPr>
          <a:xfrm>
            <a:off x="6172200" y="1825625"/>
            <a:ext cx="5181600" cy="435133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p:cNvSpPr>
            <a:spLocks noGrp="1"/>
          </p:cNvSpPr>
          <p:nvPr>
            <p:ph type="dt" sz="half" idx="10"/>
          </p:nvPr>
        </p:nvSpPr>
        <p:spPr/>
        <p:txBody>
          <a:bodyPr/>
          <a:lstStyle/>
          <a:p>
            <a:fld id="{9C6F7165-3F3F-4AEF-90AD-61FBA5020117}" type="datetimeFigureOut">
              <a:rPr lang="tr-TR" smtClean="0"/>
              <a:pPr/>
              <a:t>24.12.2024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0902817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a:t>Asıl başlık stili için tıklatın</a:t>
            </a: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4" name="İçerik Yer Tutucusu 3"/>
          <p:cNvSpPr>
            <a:spLocks noGrp="1"/>
          </p:cNvSpPr>
          <p:nvPr>
            <p:ph sz="half" idx="2"/>
          </p:nvPr>
        </p:nvSpPr>
        <p:spPr>
          <a:xfrm>
            <a:off x="839788" y="2505075"/>
            <a:ext cx="5157787" cy="368458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6" name="İçerik Yer Tutucusu 5"/>
          <p:cNvSpPr>
            <a:spLocks noGrp="1"/>
          </p:cNvSpPr>
          <p:nvPr>
            <p:ph sz="quarter" idx="4"/>
          </p:nvPr>
        </p:nvSpPr>
        <p:spPr>
          <a:xfrm>
            <a:off x="6172200" y="2505075"/>
            <a:ext cx="5183188" cy="368458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p:cNvSpPr>
            <a:spLocks noGrp="1"/>
          </p:cNvSpPr>
          <p:nvPr>
            <p:ph type="dt" sz="half" idx="10"/>
          </p:nvPr>
        </p:nvSpPr>
        <p:spPr/>
        <p:txBody>
          <a:bodyPr/>
          <a:lstStyle/>
          <a:p>
            <a:fld id="{9C6F7165-3F3F-4AEF-90AD-61FBA5020117}" type="datetimeFigureOut">
              <a:rPr lang="tr-TR" smtClean="0"/>
              <a:pPr/>
              <a:t>24.12.2024</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678977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fld id="{9C6F7165-3F3F-4AEF-90AD-61FBA5020117}" type="datetimeFigureOut">
              <a:rPr lang="tr-TR" smtClean="0"/>
              <a:pPr/>
              <a:t>24.12.2024</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0192882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9C6F7165-3F3F-4AEF-90AD-61FBA5020117}" type="datetimeFigureOut">
              <a:rPr lang="tr-TR" smtClean="0"/>
              <a:pPr/>
              <a:t>24.12.2024</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680315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a:t>Asıl başlık stili için tıklatın</a:t>
            </a: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24.12.2024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928361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a:t>Asıl başlık stili için tıklatın</a:t>
            </a: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24.12.2024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174036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Dikey Metin Yer Tutucusu 2"/>
          <p:cNvSpPr>
            <a:spLocks noGrp="1"/>
          </p:cNvSpPr>
          <p:nvPr>
            <p:ph type="body" orient="vert" idx="1"/>
          </p:nvPr>
        </p:nvSpPr>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9C6F7165-3F3F-4AEF-90AD-61FBA5020117}" type="datetimeFigureOut">
              <a:rPr lang="tr-TR" smtClean="0"/>
              <a:pPr/>
              <a:t>24.12.2024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592226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a:t>Asıl başlık stili için tıklatın</a:t>
            </a: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9C6F7165-3F3F-4AEF-90AD-61FBA5020117}" type="datetimeFigureOut">
              <a:rPr lang="tr-TR" smtClean="0"/>
              <a:pPr/>
              <a:t>24.12.2024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4939323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a:t>Asıl başlık stili için tıklatın</a:t>
            </a: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6F7165-3F3F-4AEF-90AD-61FBA5020117}" type="datetimeFigureOut">
              <a:rPr lang="tr-TR" smtClean="0"/>
              <a:pPr/>
              <a:t>24.12.2024</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BF8EA4-8A69-4270-8123-1D095C65A064}" type="slidenum">
              <a:rPr lang="tr-TR" smtClean="0"/>
              <a:pPr/>
              <a:t>‹#›</a:t>
            </a:fld>
            <a:endParaRPr lang="tr-TR"/>
          </a:p>
        </p:txBody>
      </p:sp>
    </p:spTree>
    <p:extLst>
      <p:ext uri="{BB962C8B-B14F-4D97-AF65-F5344CB8AC3E}">
        <p14:creationId xmlns:p14="http://schemas.microsoft.com/office/powerpoint/2010/main" val="6471805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hyperlink" Target="http://kurtalanmyo.siirt.edu.tr/profil/ogr-gor-oguzhan-cam/15647394-CA58-47E6-A4A0-1D4E58417208.html" TargetMode="External"/><Relationship Id="rId7" Type="http://schemas.openxmlformats.org/officeDocument/2006/relationships/image" Target="../media/image6.jpeg"/><Relationship Id="rId2" Type="http://schemas.openxmlformats.org/officeDocument/2006/relationships/hyperlink" Target="http://iibf.siirt.edu.tr/profil/yrd-doc-dr-birgul-uyan/D4764F00-338A-4BE7-8256-D37DE8693700.html" TargetMode="External"/><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3.png"/><Relationship Id="rId7" Type="http://schemas.openxmlformats.org/officeDocument/2006/relationships/image" Target="../media/image10.jpeg"/><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mailto:demirayhaydar@siirt.edu.tr" TargetMode="External"/><Relationship Id="rId2" Type="http://schemas.openxmlformats.org/officeDocument/2006/relationships/hyperlink" Target="mailto:abdulganigoz@siirt.edu.tr" TargetMode="External"/><Relationship Id="rId1" Type="http://schemas.openxmlformats.org/officeDocument/2006/relationships/slideLayout" Target="../slideLayouts/slideLayout2.xml"/><Relationship Id="rId5" Type="http://schemas.openxmlformats.org/officeDocument/2006/relationships/hyperlink" Target="mailto:a.kerimevren@siirt.edu.tr" TargetMode="External"/><Relationship Id="rId4" Type="http://schemas.openxmlformats.org/officeDocument/2006/relationships/hyperlink" Target="mailto:yunusalp@siirt.edu.tr" TargetMode="External"/></Relationships>
</file>

<file path=ppt/slides/_rels/slide13.xml.rels><?xml version="1.0" encoding="UTF-8" standalone="yes"?>
<Relationships xmlns="http://schemas.openxmlformats.org/package/2006/relationships"><Relationship Id="rId2" Type="http://schemas.openxmlformats.org/officeDocument/2006/relationships/hyperlink" Target="https://siusem.siirt.edu.tr/dosya/Default.aspx?dosya=620926966"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siusem.siirt.edu.tr/dosya/Default.aspx?dosya=125961381" TargetMode="External"/><Relationship Id="rId7" Type="http://schemas.openxmlformats.org/officeDocument/2006/relationships/hyperlink" Target="https://siusem.siirt.edu.tr/dosya/personel/formlar-siirt-20181112194358284.rar" TargetMode="External"/><Relationship Id="rId2" Type="http://schemas.openxmlformats.org/officeDocument/2006/relationships/hyperlink" Target="https://siusem.siirt.edu.tr/dosya/Default.aspx?dosya=759685744" TargetMode="External"/><Relationship Id="rId1" Type="http://schemas.openxmlformats.org/officeDocument/2006/relationships/slideLayout" Target="../slideLayouts/slideLayout2.xml"/><Relationship Id="rId6" Type="http://schemas.openxmlformats.org/officeDocument/2006/relationships/hyperlink" Target="https://siusem.siirt.edu.tr/dosya/personel/paydas-analizi-siirt-2024118153151369.xlsx" TargetMode="External"/><Relationship Id="rId5" Type="http://schemas.openxmlformats.org/officeDocument/2006/relationships/hyperlink" Target="https://siusem.siirt.edu.tr/dosya/Default.aspx?dosya=676661724" TargetMode="External"/><Relationship Id="rId4" Type="http://schemas.openxmlformats.org/officeDocument/2006/relationships/hyperlink" Target="https://siusem.siirt.edu.tr/dosya/Default.aspx?dosya=436997086" TargetMode="External"/></Relationships>
</file>

<file path=ppt/slides/_rels/slide16.xml.rels><?xml version="1.0" encoding="UTF-8" standalone="yes"?>
<Relationships xmlns="http://schemas.openxmlformats.org/package/2006/relationships"><Relationship Id="rId8" Type="http://schemas.openxmlformats.org/officeDocument/2006/relationships/hyperlink" Target="https://siusem.siirt.edu.tr/dosya/Default.aspx?dosya=914767721" TargetMode="External"/><Relationship Id="rId3" Type="http://schemas.openxmlformats.org/officeDocument/2006/relationships/hyperlink" Target="https://siusem.siirt.edu.tr/detay/toplanti-tutanaklari/978768422.html" TargetMode="External"/><Relationship Id="rId7" Type="http://schemas.openxmlformats.org/officeDocument/2006/relationships/hyperlink" Target="https://siusem.siirt.edu.tr/dosya/Default.aspx?dosya=59124153" TargetMode="External"/><Relationship Id="rId2" Type="http://schemas.openxmlformats.org/officeDocument/2006/relationships/hyperlink" Target="https://siusem.siirt.edu.tr/detay/birim-kalite-kurul-uyeleri/978564502.html" TargetMode="External"/><Relationship Id="rId1" Type="http://schemas.openxmlformats.org/officeDocument/2006/relationships/slideLayout" Target="../slideLayouts/slideLayout2.xml"/><Relationship Id="rId6" Type="http://schemas.openxmlformats.org/officeDocument/2006/relationships/hyperlink" Target="https://siusem.siirt.edu.tr/dosya/Default.aspx?dosya=296296648" TargetMode="External"/><Relationship Id="rId11" Type="http://schemas.openxmlformats.org/officeDocument/2006/relationships/hyperlink" Target="http://sem.siirt.edu.tr/result/" TargetMode="External"/><Relationship Id="rId5" Type="http://schemas.openxmlformats.org/officeDocument/2006/relationships/hyperlink" Target="https://siusem.siirt.edu.tr/detay/memnuniyet-anketlerinin-degerlendirilmesi/349457307.html" TargetMode="External"/><Relationship Id="rId10" Type="http://schemas.openxmlformats.org/officeDocument/2006/relationships/hyperlink" Target="https://siusem.siirt.edu.tr/dosya/Default.aspx?dosya=64507527" TargetMode="External"/><Relationship Id="rId4" Type="http://schemas.openxmlformats.org/officeDocument/2006/relationships/hyperlink" Target="https://siusem.siirt.edu.tr/dosya/Default.aspx?dosya=159084717" TargetMode="External"/><Relationship Id="rId9" Type="http://schemas.openxmlformats.org/officeDocument/2006/relationships/hyperlink" Target="https://siusem.siirt.edu.tr/dosya/personel/siusem-2023-kidr-siirt-2024614135651831.pdf"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1" y="4844008"/>
            <a:ext cx="12191999" cy="584775"/>
          </a:xfrm>
          <a:prstGeom prst="rect">
            <a:avLst/>
          </a:prstGeom>
        </p:spPr>
        <p:txBody>
          <a:bodyPr wrap="square">
            <a:spAutoFit/>
          </a:bodyPr>
          <a:lstStyle/>
          <a:p>
            <a:pPr algn="ctr"/>
            <a:r>
              <a:rPr lang="tr-TR" sz="3200" b="1" dirty="0">
                <a:solidFill>
                  <a:schemeClr val="tx1">
                    <a:lumMod val="85000"/>
                    <a:lumOff val="15000"/>
                  </a:schemeClr>
                </a:solidFill>
                <a:latin typeface="Times New Roman" panose="02020603050405020304" pitchFamily="18" charset="0"/>
                <a:cs typeface="Times New Roman" panose="02020603050405020304" pitchFamily="18" charset="0"/>
              </a:rPr>
              <a:t>SÜREKLİ EĞİTİM UYGULAMA VE ARAŞTIRMA MERKEZİ</a:t>
            </a:r>
          </a:p>
        </p:txBody>
      </p:sp>
    </p:spTree>
    <p:extLst>
      <p:ext uri="{BB962C8B-B14F-4D97-AF65-F5344CB8AC3E}">
        <p14:creationId xmlns:p14="http://schemas.microsoft.com/office/powerpoint/2010/main" val="28654601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46912" y="597806"/>
            <a:ext cx="7151427" cy="738664"/>
          </a:xfrm>
          <a:prstGeom prst="rect">
            <a:avLst/>
          </a:prstGeom>
          <a:noFill/>
        </p:spPr>
        <p:txBody>
          <a:bodyPr wrap="square" rtlCol="0">
            <a:spAutoFit/>
          </a:bodyPr>
          <a:lstStyle/>
          <a:p>
            <a:r>
              <a:rPr lang="tr-TR" sz="2400" b="1" dirty="0"/>
              <a:t>TARİHÇE</a:t>
            </a:r>
          </a:p>
          <a:p>
            <a:endParaRPr lang="tr-TR" dirty="0"/>
          </a:p>
        </p:txBody>
      </p:sp>
      <p:sp>
        <p:nvSpPr>
          <p:cNvPr id="3" name="Metin kutusu 2"/>
          <p:cNvSpPr txBox="1"/>
          <p:nvPr/>
        </p:nvSpPr>
        <p:spPr>
          <a:xfrm>
            <a:off x="996285" y="1733265"/>
            <a:ext cx="10112991" cy="3323987"/>
          </a:xfrm>
          <a:prstGeom prst="rect">
            <a:avLst/>
          </a:prstGeom>
          <a:noFill/>
        </p:spPr>
        <p:txBody>
          <a:bodyPr wrap="square" rtlCol="0">
            <a:spAutoFit/>
          </a:bodyPr>
          <a:lstStyle/>
          <a:p>
            <a:r>
              <a:rPr lang="tr-TR" sz="3200" dirty="0"/>
              <a:t>Siirt Üniversitesi Sürekli Eğitim Uygulama ve Araştırma Merkezi (SİÜSEM),  2547 sayılı Yüksek Öğretim Kanununun 7. maddesinin ilk fıkrası (d) bendi 2 numaralı alt bendi ile 14. maddesi gereği 17.01.2012 tarihli Yüksek Öğretim Kurulu kararı ile kurulmuş olup, yönetmeliği 27.12.2012 tarih ve 28510 sayılı Resmi Gazetede yayınlanmıştır.</a:t>
            </a:r>
          </a:p>
          <a:p>
            <a:endParaRPr lang="tr-TR" dirty="0"/>
          </a:p>
        </p:txBody>
      </p:sp>
    </p:spTree>
    <p:extLst>
      <p:ext uri="{BB962C8B-B14F-4D97-AF65-F5344CB8AC3E}">
        <p14:creationId xmlns:p14="http://schemas.microsoft.com/office/powerpoint/2010/main" val="20243205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MİSYON</a:t>
            </a:r>
          </a:p>
        </p:txBody>
      </p:sp>
      <p:sp>
        <p:nvSpPr>
          <p:cNvPr id="3" name="Metin kutusu 2"/>
          <p:cNvSpPr txBox="1"/>
          <p:nvPr/>
        </p:nvSpPr>
        <p:spPr>
          <a:xfrm>
            <a:off x="1105469" y="1583140"/>
            <a:ext cx="9935570" cy="3816429"/>
          </a:xfrm>
          <a:prstGeom prst="rect">
            <a:avLst/>
          </a:prstGeom>
          <a:noFill/>
        </p:spPr>
        <p:txBody>
          <a:bodyPr wrap="square" rtlCol="0">
            <a:spAutoFit/>
          </a:bodyPr>
          <a:lstStyle/>
          <a:p>
            <a:r>
              <a:rPr lang="tr-TR" sz="3200" dirty="0"/>
              <a:t>Her kademeden ve her yaştan insanımıza en kaliteli hizmet sunabilmek için özgün ve kaliteli eğitim programlarının geliştirilmesi, yürütülmesi ve koordinasyonunu sağlamak ve bu şekilde üzerine aldığı sosyal sorumluluğun gereğini yerine getirerek toplumun her kesimi için daha kaliteli bir yaşam ve daha iyi bir sosyal çevre sağlanmasına katkıda bulunmaktır</a:t>
            </a:r>
          </a:p>
          <a:p>
            <a:endParaRPr lang="tr-TR" dirty="0"/>
          </a:p>
        </p:txBody>
      </p:sp>
    </p:spTree>
    <p:extLst>
      <p:ext uri="{BB962C8B-B14F-4D97-AF65-F5344CB8AC3E}">
        <p14:creationId xmlns:p14="http://schemas.microsoft.com/office/powerpoint/2010/main" val="25047199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VİZYON</a:t>
            </a:r>
          </a:p>
        </p:txBody>
      </p:sp>
      <p:sp>
        <p:nvSpPr>
          <p:cNvPr id="3" name="Dikdörtgen 2"/>
          <p:cNvSpPr/>
          <p:nvPr/>
        </p:nvSpPr>
        <p:spPr>
          <a:xfrm>
            <a:off x="454925" y="1635416"/>
            <a:ext cx="11282150" cy="3046988"/>
          </a:xfrm>
          <a:prstGeom prst="rect">
            <a:avLst/>
          </a:prstGeom>
        </p:spPr>
        <p:txBody>
          <a:bodyPr wrap="square">
            <a:spAutoFit/>
          </a:bodyPr>
          <a:lstStyle/>
          <a:p>
            <a:r>
              <a:rPr lang="tr-TR" sz="3200" dirty="0"/>
              <a:t>Geleceğin sorun ve ihtiyaçlarını öngörerek bireysel, mesleki ve toplumsal alanlarda eğitim ve bilinçlendirme için uygun yöntemler geliştirmeye katkıda bulunmak, aynı zamanda bilimi, teknolojiyle birlikte kullanarak toplumsal refaha dönüştürecek eğitim modelleri oluşturmak ve böylece yarının ileri görüşlü ve yenilikçi bireylerini yetiştiren "Bilimin Işığında" bir merkez haline gelmektir.</a:t>
            </a:r>
          </a:p>
        </p:txBody>
      </p:sp>
    </p:spTree>
    <p:extLst>
      <p:ext uri="{BB962C8B-B14F-4D97-AF65-F5344CB8AC3E}">
        <p14:creationId xmlns:p14="http://schemas.microsoft.com/office/powerpoint/2010/main" val="8532814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TEŞKİLAT YAPISI</a:t>
            </a:r>
          </a:p>
        </p:txBody>
      </p:sp>
      <p:graphicFrame>
        <p:nvGraphicFramePr>
          <p:cNvPr id="3" name="Kuruluş Şeması 3"/>
          <p:cNvGraphicFramePr>
            <a:graphicFrameLocks/>
          </p:cNvGraphicFramePr>
          <p:nvPr>
            <p:extLst>
              <p:ext uri="{D42A27DB-BD31-4B8C-83A1-F6EECF244321}">
                <p14:modId xmlns:p14="http://schemas.microsoft.com/office/powerpoint/2010/main" val="3389893666"/>
              </p:ext>
            </p:extLst>
          </p:nvPr>
        </p:nvGraphicFramePr>
        <p:xfrm>
          <a:off x="723331" y="982639"/>
          <a:ext cx="10617959" cy="43809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609970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BİRİM PERSONELLERİ</a:t>
            </a:r>
          </a:p>
        </p:txBody>
      </p:sp>
      <p:graphicFrame>
        <p:nvGraphicFramePr>
          <p:cNvPr id="3" name="Tablo 2"/>
          <p:cNvGraphicFramePr>
            <a:graphicFrameLocks noGrp="1"/>
          </p:cNvGraphicFramePr>
          <p:nvPr>
            <p:extLst>
              <p:ext uri="{D42A27DB-BD31-4B8C-83A1-F6EECF244321}">
                <p14:modId xmlns:p14="http://schemas.microsoft.com/office/powerpoint/2010/main" val="984351050"/>
              </p:ext>
            </p:extLst>
          </p:nvPr>
        </p:nvGraphicFramePr>
        <p:xfrm>
          <a:off x="2210364" y="5027547"/>
          <a:ext cx="2584175" cy="444733"/>
        </p:xfrm>
        <a:graphic>
          <a:graphicData uri="http://schemas.openxmlformats.org/drawingml/2006/table">
            <a:tbl>
              <a:tblPr/>
              <a:tblGrid>
                <a:gridCol w="2584175">
                  <a:extLst>
                    <a:ext uri="{9D8B030D-6E8A-4147-A177-3AD203B41FA5}">
                      <a16:colId xmlns:a16="http://schemas.microsoft.com/office/drawing/2014/main" val="20000"/>
                    </a:ext>
                  </a:extLst>
                </a:gridCol>
              </a:tblGrid>
              <a:tr h="444733">
                <a:tc>
                  <a:txBody>
                    <a:bodyPr/>
                    <a:lstStyle/>
                    <a:p>
                      <a:r>
                        <a:rPr lang="tr-TR" b="1" u="none" strike="noStrike" dirty="0" err="1">
                          <a:solidFill>
                            <a:srgbClr val="000000"/>
                          </a:solidFill>
                          <a:effectLst/>
                          <a:hlinkClick r:id="rId2"/>
                        </a:rPr>
                        <a:t>Öğr</a:t>
                      </a:r>
                      <a:r>
                        <a:rPr lang="tr-TR" b="1" u="none" strike="noStrike" dirty="0">
                          <a:solidFill>
                            <a:srgbClr val="000000"/>
                          </a:solidFill>
                          <a:effectLst/>
                          <a:hlinkClick r:id="rId2"/>
                        </a:rPr>
                        <a:t>.</a:t>
                      </a:r>
                      <a:r>
                        <a:rPr lang="tr-TR" b="1" u="none" strike="noStrike" baseline="0" dirty="0">
                          <a:solidFill>
                            <a:srgbClr val="000000"/>
                          </a:solidFill>
                          <a:effectLst/>
                          <a:hlinkClick r:id="rId2"/>
                        </a:rPr>
                        <a:t> Gör. Haydar DEMİRAY</a:t>
                      </a:r>
                      <a:endParaRPr lang="tr-TR" b="1" dirty="0"/>
                    </a:p>
                  </a:txBody>
                  <a:tcPr marL="0" marR="0" marT="0" marB="0" anchor="ctr">
                    <a:lnL w="9525" cap="flat" cmpd="sng" algn="ctr">
                      <a:solidFill>
                        <a:srgbClr val="D3D3D3"/>
                      </a:solidFill>
                      <a:prstDash val="dot"/>
                      <a:round/>
                      <a:headEnd type="none" w="med" len="med"/>
                      <a:tailEnd type="none" w="med" len="med"/>
                    </a:lnL>
                    <a:lnR w="9525" cap="flat" cmpd="sng" algn="ctr">
                      <a:solidFill>
                        <a:srgbClr val="D3D3D3"/>
                      </a:solidFill>
                      <a:prstDash val="dot"/>
                      <a:round/>
                      <a:headEnd type="none" w="med" len="med"/>
                      <a:tailEnd type="none" w="med" len="med"/>
                    </a:lnR>
                    <a:lnT w="9525" cap="flat" cmpd="sng" algn="ctr">
                      <a:solidFill>
                        <a:srgbClr val="D3D3D3"/>
                      </a:solidFill>
                      <a:prstDash val="dot"/>
                      <a:round/>
                      <a:headEnd type="none" w="med" len="med"/>
                      <a:tailEnd type="none" w="med" len="med"/>
                    </a:lnT>
                    <a:lnB w="9525" cap="flat" cmpd="sng" algn="ctr">
                      <a:solidFill>
                        <a:srgbClr val="D3D3D3"/>
                      </a:solidFill>
                      <a:prstDash val="dot"/>
                      <a:round/>
                      <a:headEnd type="none" w="med" len="med"/>
                      <a:tailEnd type="none" w="med" len="med"/>
                    </a:lnB>
                  </a:tcPr>
                </a:tc>
                <a:extLst>
                  <a:ext uri="{0D108BD9-81ED-4DB2-BD59-A6C34878D82A}">
                    <a16:rowId xmlns:a16="http://schemas.microsoft.com/office/drawing/2014/main" val="10000"/>
                  </a:ext>
                </a:extLst>
              </a:tr>
            </a:tbl>
          </a:graphicData>
        </a:graphic>
      </p:graphicFrame>
      <p:graphicFrame>
        <p:nvGraphicFramePr>
          <p:cNvPr id="4" name="Tablo 3"/>
          <p:cNvGraphicFramePr>
            <a:graphicFrameLocks noGrp="1"/>
          </p:cNvGraphicFramePr>
          <p:nvPr>
            <p:extLst>
              <p:ext uri="{D42A27DB-BD31-4B8C-83A1-F6EECF244321}">
                <p14:modId xmlns:p14="http://schemas.microsoft.com/office/powerpoint/2010/main" val="3035012594"/>
              </p:ext>
            </p:extLst>
          </p:nvPr>
        </p:nvGraphicFramePr>
        <p:xfrm>
          <a:off x="6600846" y="5300172"/>
          <a:ext cx="1866218" cy="444733"/>
        </p:xfrm>
        <a:graphic>
          <a:graphicData uri="http://schemas.openxmlformats.org/drawingml/2006/table">
            <a:tbl>
              <a:tblPr/>
              <a:tblGrid>
                <a:gridCol w="1866218">
                  <a:extLst>
                    <a:ext uri="{9D8B030D-6E8A-4147-A177-3AD203B41FA5}">
                      <a16:colId xmlns:a16="http://schemas.microsoft.com/office/drawing/2014/main" val="20000"/>
                    </a:ext>
                  </a:extLst>
                </a:gridCol>
              </a:tblGrid>
              <a:tr h="444733">
                <a:tc>
                  <a:txBody>
                    <a:bodyPr/>
                    <a:lstStyle/>
                    <a:p>
                      <a:r>
                        <a:rPr lang="tr-TR" b="1" dirty="0"/>
                        <a:t>Müdür Yardımcısı</a:t>
                      </a:r>
                    </a:p>
                  </a:txBody>
                  <a:tcPr marL="0" marR="0" marT="0" marB="0" anchor="ctr">
                    <a:lnL w="9525" cap="flat" cmpd="sng" algn="ctr">
                      <a:solidFill>
                        <a:srgbClr val="D3D3D3"/>
                      </a:solidFill>
                      <a:prstDash val="dot"/>
                      <a:round/>
                      <a:headEnd type="none" w="med" len="med"/>
                      <a:tailEnd type="none" w="med" len="med"/>
                    </a:lnL>
                    <a:lnR w="9525" cap="flat" cmpd="sng" algn="ctr">
                      <a:solidFill>
                        <a:srgbClr val="D3D3D3"/>
                      </a:solidFill>
                      <a:prstDash val="dot"/>
                      <a:round/>
                      <a:headEnd type="none" w="med" len="med"/>
                      <a:tailEnd type="none" w="med" len="med"/>
                    </a:lnR>
                    <a:lnT w="9525" cap="flat" cmpd="sng" algn="ctr">
                      <a:solidFill>
                        <a:srgbClr val="D3D3D3"/>
                      </a:solidFill>
                      <a:prstDash val="dot"/>
                      <a:round/>
                      <a:headEnd type="none" w="med" len="med"/>
                      <a:tailEnd type="none" w="med" len="med"/>
                    </a:lnT>
                    <a:lnB w="9525" cap="flat" cmpd="sng" algn="ctr">
                      <a:solidFill>
                        <a:srgbClr val="D3D3D3"/>
                      </a:solidFill>
                      <a:prstDash val="dot"/>
                      <a:round/>
                      <a:headEnd type="none" w="med" len="med"/>
                      <a:tailEnd type="none" w="med" len="med"/>
                    </a:lnB>
                  </a:tcPr>
                </a:tc>
                <a:extLst>
                  <a:ext uri="{0D108BD9-81ED-4DB2-BD59-A6C34878D82A}">
                    <a16:rowId xmlns:a16="http://schemas.microsoft.com/office/drawing/2014/main" val="10000"/>
                  </a:ext>
                </a:extLst>
              </a:tr>
            </a:tbl>
          </a:graphicData>
        </a:graphic>
      </p:graphicFrame>
      <p:graphicFrame>
        <p:nvGraphicFramePr>
          <p:cNvPr id="5" name="Tablo 4"/>
          <p:cNvGraphicFramePr>
            <a:graphicFrameLocks noGrp="1"/>
          </p:cNvGraphicFramePr>
          <p:nvPr>
            <p:extLst>
              <p:ext uri="{D42A27DB-BD31-4B8C-83A1-F6EECF244321}">
                <p14:modId xmlns:p14="http://schemas.microsoft.com/office/powerpoint/2010/main" val="1105881069"/>
              </p:ext>
            </p:extLst>
          </p:nvPr>
        </p:nvGraphicFramePr>
        <p:xfrm>
          <a:off x="6080247" y="5027548"/>
          <a:ext cx="2756463" cy="444733"/>
        </p:xfrm>
        <a:graphic>
          <a:graphicData uri="http://schemas.openxmlformats.org/drawingml/2006/table">
            <a:tbl>
              <a:tblPr/>
              <a:tblGrid>
                <a:gridCol w="2756463">
                  <a:extLst>
                    <a:ext uri="{9D8B030D-6E8A-4147-A177-3AD203B41FA5}">
                      <a16:colId xmlns:a16="http://schemas.microsoft.com/office/drawing/2014/main" val="20000"/>
                    </a:ext>
                  </a:extLst>
                </a:gridCol>
              </a:tblGrid>
              <a:tr h="444733">
                <a:tc>
                  <a:txBody>
                    <a:bodyPr/>
                    <a:lstStyle/>
                    <a:p>
                      <a:pPr algn="ctr"/>
                      <a:r>
                        <a:rPr lang="tr-TR" b="1" u="sng" strike="noStrike" dirty="0" err="1">
                          <a:solidFill>
                            <a:srgbClr val="0070C0"/>
                          </a:solidFill>
                          <a:effectLst/>
                          <a:hlinkClick r:id="rId3"/>
                        </a:rPr>
                        <a:t>Öğr</a:t>
                      </a:r>
                      <a:r>
                        <a:rPr lang="tr-TR" b="1" u="sng" strike="noStrike" dirty="0">
                          <a:solidFill>
                            <a:srgbClr val="0070C0"/>
                          </a:solidFill>
                          <a:effectLst/>
                          <a:hlinkClick r:id="rId3"/>
                        </a:rPr>
                        <a:t>. Gör. </a:t>
                      </a:r>
                      <a:r>
                        <a:rPr lang="tr-TR" b="1" u="sng" strike="noStrike" dirty="0">
                          <a:solidFill>
                            <a:srgbClr val="0070C0"/>
                          </a:solidFill>
                          <a:effectLst/>
                        </a:rPr>
                        <a:t>Yunus ALP</a:t>
                      </a:r>
                      <a:endParaRPr lang="tr-TR" b="1" u="sng" dirty="0">
                        <a:solidFill>
                          <a:srgbClr val="0070C0"/>
                        </a:solidFill>
                      </a:endParaRPr>
                    </a:p>
                  </a:txBody>
                  <a:tcPr marL="0" marR="0" marT="0" marB="0" anchor="ctr">
                    <a:lnL w="9525" cap="flat" cmpd="sng" algn="ctr">
                      <a:solidFill>
                        <a:srgbClr val="D3D3D3"/>
                      </a:solidFill>
                      <a:prstDash val="dot"/>
                      <a:round/>
                      <a:headEnd type="none" w="med" len="med"/>
                      <a:tailEnd type="none" w="med" len="med"/>
                    </a:lnL>
                    <a:lnR w="9525" cap="flat" cmpd="sng" algn="ctr">
                      <a:solidFill>
                        <a:srgbClr val="D3D3D3"/>
                      </a:solidFill>
                      <a:prstDash val="dot"/>
                      <a:round/>
                      <a:headEnd type="none" w="med" len="med"/>
                      <a:tailEnd type="none" w="med" len="med"/>
                    </a:lnR>
                    <a:lnT w="9525" cap="flat" cmpd="sng" algn="ctr">
                      <a:solidFill>
                        <a:srgbClr val="D3D3D3"/>
                      </a:solidFill>
                      <a:prstDash val="dot"/>
                      <a:round/>
                      <a:headEnd type="none" w="med" len="med"/>
                      <a:tailEnd type="none" w="med" len="med"/>
                    </a:lnT>
                    <a:lnB w="9525" cap="flat" cmpd="sng" algn="ctr">
                      <a:solidFill>
                        <a:srgbClr val="D3D3D3"/>
                      </a:solidFill>
                      <a:prstDash val="dot"/>
                      <a:round/>
                      <a:headEnd type="none" w="med" len="med"/>
                      <a:tailEnd type="none" w="med" len="med"/>
                    </a:lnB>
                  </a:tcPr>
                </a:tc>
                <a:extLst>
                  <a:ext uri="{0D108BD9-81ED-4DB2-BD59-A6C34878D82A}">
                    <a16:rowId xmlns:a16="http://schemas.microsoft.com/office/drawing/2014/main" val="10000"/>
                  </a:ext>
                </a:extLst>
              </a:tr>
            </a:tbl>
          </a:graphicData>
        </a:graphic>
      </p:graphicFrame>
      <p:graphicFrame>
        <p:nvGraphicFramePr>
          <p:cNvPr id="6" name="Tablo 5"/>
          <p:cNvGraphicFramePr>
            <a:graphicFrameLocks noGrp="1"/>
          </p:cNvGraphicFramePr>
          <p:nvPr>
            <p:extLst>
              <p:ext uri="{D42A27DB-BD31-4B8C-83A1-F6EECF244321}">
                <p14:modId xmlns:p14="http://schemas.microsoft.com/office/powerpoint/2010/main" val="3031099589"/>
              </p:ext>
            </p:extLst>
          </p:nvPr>
        </p:nvGraphicFramePr>
        <p:xfrm>
          <a:off x="2727204" y="5343810"/>
          <a:ext cx="1976033" cy="444733"/>
        </p:xfrm>
        <a:graphic>
          <a:graphicData uri="http://schemas.openxmlformats.org/drawingml/2006/table">
            <a:tbl>
              <a:tblPr/>
              <a:tblGrid>
                <a:gridCol w="1976033">
                  <a:extLst>
                    <a:ext uri="{9D8B030D-6E8A-4147-A177-3AD203B41FA5}">
                      <a16:colId xmlns:a16="http://schemas.microsoft.com/office/drawing/2014/main" val="20000"/>
                    </a:ext>
                  </a:extLst>
                </a:gridCol>
              </a:tblGrid>
              <a:tr h="444733">
                <a:tc>
                  <a:txBody>
                    <a:bodyPr/>
                    <a:lstStyle/>
                    <a:p>
                      <a:r>
                        <a:rPr lang="tr-TR" b="1" dirty="0"/>
                        <a:t>Müdür Yardımcısı</a:t>
                      </a:r>
                    </a:p>
                  </a:txBody>
                  <a:tcPr marL="0" marR="0" marT="0" marB="0" anchor="ctr">
                    <a:lnL w="9525" cap="flat" cmpd="sng" algn="ctr">
                      <a:solidFill>
                        <a:srgbClr val="D3D3D3"/>
                      </a:solidFill>
                      <a:prstDash val="dot"/>
                      <a:round/>
                      <a:headEnd type="none" w="med" len="med"/>
                      <a:tailEnd type="none" w="med" len="med"/>
                    </a:lnL>
                    <a:lnR w="9525" cap="flat" cmpd="sng" algn="ctr">
                      <a:solidFill>
                        <a:srgbClr val="D3D3D3"/>
                      </a:solidFill>
                      <a:prstDash val="dot"/>
                      <a:round/>
                      <a:headEnd type="none" w="med" len="med"/>
                      <a:tailEnd type="none" w="med" len="med"/>
                    </a:lnR>
                    <a:lnT w="9525" cap="flat" cmpd="sng" algn="ctr">
                      <a:solidFill>
                        <a:srgbClr val="D3D3D3"/>
                      </a:solidFill>
                      <a:prstDash val="dot"/>
                      <a:round/>
                      <a:headEnd type="none" w="med" len="med"/>
                      <a:tailEnd type="none" w="med" len="med"/>
                    </a:lnT>
                    <a:lnB w="9525" cap="flat" cmpd="sng" algn="ctr">
                      <a:solidFill>
                        <a:srgbClr val="D3D3D3"/>
                      </a:solidFill>
                      <a:prstDash val="dot"/>
                      <a:round/>
                      <a:headEnd type="none" w="med" len="med"/>
                      <a:tailEnd type="none" w="med" len="med"/>
                    </a:lnB>
                  </a:tcPr>
                </a:tc>
                <a:extLst>
                  <a:ext uri="{0D108BD9-81ED-4DB2-BD59-A6C34878D82A}">
                    <a16:rowId xmlns:a16="http://schemas.microsoft.com/office/drawing/2014/main" val="10000"/>
                  </a:ext>
                </a:extLst>
              </a:tr>
            </a:tbl>
          </a:graphicData>
        </a:graphic>
      </p:graphicFrame>
      <p:sp>
        <p:nvSpPr>
          <p:cNvPr id="8" name="AutoShape 2" descr="http://eski.siirt.edu.tr/personelresim/yeni/A0774_201542941627520.jpg"/>
          <p:cNvSpPr>
            <a:spLocks noChangeAspect="1" noChangeArrowheads="1"/>
          </p:cNvSpPr>
          <p:nvPr/>
        </p:nvSpPr>
        <p:spPr bwMode="auto">
          <a:xfrm>
            <a:off x="-1608657" y="-314269"/>
            <a:ext cx="133663" cy="133663"/>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b="1">
              <a:solidFill>
                <a:srgbClr val="C00000"/>
              </a:solidFill>
            </a:endParaRPr>
          </a:p>
        </p:txBody>
      </p:sp>
      <p:graphicFrame>
        <p:nvGraphicFramePr>
          <p:cNvPr id="10" name="Tablo 9"/>
          <p:cNvGraphicFramePr>
            <a:graphicFrameLocks noGrp="1"/>
          </p:cNvGraphicFramePr>
          <p:nvPr>
            <p:extLst>
              <p:ext uri="{D42A27DB-BD31-4B8C-83A1-F6EECF244321}">
                <p14:modId xmlns:p14="http://schemas.microsoft.com/office/powerpoint/2010/main" val="1827564290"/>
              </p:ext>
            </p:extLst>
          </p:nvPr>
        </p:nvGraphicFramePr>
        <p:xfrm>
          <a:off x="9444369" y="5321666"/>
          <a:ext cx="2127196" cy="444733"/>
        </p:xfrm>
        <a:graphic>
          <a:graphicData uri="http://schemas.openxmlformats.org/drawingml/2006/table">
            <a:tbl>
              <a:tblPr/>
              <a:tblGrid>
                <a:gridCol w="2127196">
                  <a:extLst>
                    <a:ext uri="{9D8B030D-6E8A-4147-A177-3AD203B41FA5}">
                      <a16:colId xmlns:a16="http://schemas.microsoft.com/office/drawing/2014/main" val="20000"/>
                    </a:ext>
                  </a:extLst>
                </a:gridCol>
              </a:tblGrid>
              <a:tr h="444733">
                <a:tc>
                  <a:txBody>
                    <a:bodyPr/>
                    <a:lstStyle/>
                    <a:p>
                      <a:r>
                        <a:rPr lang="tr-TR" b="1" dirty="0"/>
                        <a:t>Bilgisayar İşletmeni</a:t>
                      </a:r>
                    </a:p>
                  </a:txBody>
                  <a:tcPr marL="0" marR="0" marT="0" marB="0" anchor="ctr">
                    <a:lnL w="9525" cap="flat" cmpd="sng" algn="ctr">
                      <a:solidFill>
                        <a:srgbClr val="D3D3D3"/>
                      </a:solidFill>
                      <a:prstDash val="dot"/>
                      <a:round/>
                      <a:headEnd type="none" w="med" len="med"/>
                      <a:tailEnd type="none" w="med" len="med"/>
                    </a:lnL>
                    <a:lnR w="9525" cap="flat" cmpd="sng" algn="ctr">
                      <a:solidFill>
                        <a:srgbClr val="D3D3D3"/>
                      </a:solidFill>
                      <a:prstDash val="dot"/>
                      <a:round/>
                      <a:headEnd type="none" w="med" len="med"/>
                      <a:tailEnd type="none" w="med" len="med"/>
                    </a:lnR>
                    <a:lnT w="9525" cap="flat" cmpd="sng" algn="ctr">
                      <a:solidFill>
                        <a:srgbClr val="D3D3D3"/>
                      </a:solidFill>
                      <a:prstDash val="dot"/>
                      <a:round/>
                      <a:headEnd type="none" w="med" len="med"/>
                      <a:tailEnd type="none" w="med" len="med"/>
                    </a:lnT>
                    <a:lnB w="9525" cap="flat" cmpd="sng" algn="ctr">
                      <a:solidFill>
                        <a:srgbClr val="D3D3D3"/>
                      </a:solidFill>
                      <a:prstDash val="dot"/>
                      <a:round/>
                      <a:headEnd type="none" w="med" len="med"/>
                      <a:tailEnd type="none" w="med" len="med"/>
                    </a:lnB>
                  </a:tcPr>
                </a:tc>
                <a:extLst>
                  <a:ext uri="{0D108BD9-81ED-4DB2-BD59-A6C34878D82A}">
                    <a16:rowId xmlns:a16="http://schemas.microsoft.com/office/drawing/2014/main" val="10000"/>
                  </a:ext>
                </a:extLst>
              </a:tr>
            </a:tbl>
          </a:graphicData>
        </a:graphic>
      </p:graphicFrame>
      <p:graphicFrame>
        <p:nvGraphicFramePr>
          <p:cNvPr id="11" name="Tablo 10"/>
          <p:cNvGraphicFramePr>
            <a:graphicFrameLocks noGrp="1"/>
          </p:cNvGraphicFramePr>
          <p:nvPr>
            <p:extLst>
              <p:ext uri="{D42A27DB-BD31-4B8C-83A1-F6EECF244321}">
                <p14:modId xmlns:p14="http://schemas.microsoft.com/office/powerpoint/2010/main" val="1063971727"/>
              </p:ext>
            </p:extLst>
          </p:nvPr>
        </p:nvGraphicFramePr>
        <p:xfrm>
          <a:off x="9177818" y="5214401"/>
          <a:ext cx="2374498" cy="274320"/>
        </p:xfrm>
        <a:graphic>
          <a:graphicData uri="http://schemas.openxmlformats.org/drawingml/2006/table">
            <a:tbl>
              <a:tblPr/>
              <a:tblGrid>
                <a:gridCol w="2374498">
                  <a:extLst>
                    <a:ext uri="{9D8B030D-6E8A-4147-A177-3AD203B41FA5}">
                      <a16:colId xmlns:a16="http://schemas.microsoft.com/office/drawing/2014/main" val="20000"/>
                    </a:ext>
                  </a:extLst>
                </a:gridCol>
              </a:tblGrid>
              <a:tr h="222366">
                <a:tc>
                  <a:txBody>
                    <a:bodyPr/>
                    <a:lstStyle/>
                    <a:p>
                      <a:pPr algn="ctr"/>
                      <a:r>
                        <a:rPr lang="tr-TR" b="1" u="none" strike="noStrike" dirty="0" err="1">
                          <a:solidFill>
                            <a:schemeClr val="accent1">
                              <a:lumMod val="75000"/>
                            </a:schemeClr>
                          </a:solidFill>
                          <a:effectLst/>
                        </a:rPr>
                        <a:t>Abdulkerim</a:t>
                      </a:r>
                      <a:r>
                        <a:rPr lang="tr-TR" b="1" u="none" strike="noStrike" dirty="0">
                          <a:solidFill>
                            <a:schemeClr val="accent1">
                              <a:lumMod val="75000"/>
                            </a:schemeClr>
                          </a:solidFill>
                          <a:effectLst/>
                        </a:rPr>
                        <a:t> EVREN</a:t>
                      </a:r>
                      <a:endParaRPr lang="tr-TR" b="1" dirty="0">
                        <a:solidFill>
                          <a:schemeClr val="accent1">
                            <a:lumMod val="75000"/>
                          </a:schemeClr>
                        </a:solidFill>
                      </a:endParaRPr>
                    </a:p>
                  </a:txBody>
                  <a:tcPr marL="0" marR="0" marT="0" marB="0" anchor="ctr">
                    <a:lnL w="9525" cap="flat" cmpd="sng" algn="ctr">
                      <a:solidFill>
                        <a:srgbClr val="D3D3D3"/>
                      </a:solidFill>
                      <a:prstDash val="dot"/>
                      <a:round/>
                      <a:headEnd type="none" w="med" len="med"/>
                      <a:tailEnd type="none" w="med" len="med"/>
                    </a:lnL>
                    <a:lnR w="9525" cap="flat" cmpd="sng" algn="ctr">
                      <a:solidFill>
                        <a:srgbClr val="D3D3D3"/>
                      </a:solidFill>
                      <a:prstDash val="dot"/>
                      <a:round/>
                      <a:headEnd type="none" w="med" len="med"/>
                      <a:tailEnd type="none" w="med" len="med"/>
                    </a:lnR>
                    <a:lnT w="9525" cap="flat" cmpd="sng" algn="ctr">
                      <a:solidFill>
                        <a:srgbClr val="D3D3D3"/>
                      </a:solidFill>
                      <a:prstDash val="dot"/>
                      <a:round/>
                      <a:headEnd type="none" w="med" len="med"/>
                      <a:tailEnd type="none" w="med" len="med"/>
                    </a:lnT>
                    <a:lnB w="9525" cap="flat" cmpd="sng" algn="ctr">
                      <a:solidFill>
                        <a:srgbClr val="D3D3D3"/>
                      </a:solidFill>
                      <a:prstDash val="dot"/>
                      <a:round/>
                      <a:headEnd type="none" w="med" len="med"/>
                      <a:tailEnd type="none" w="med" len="med"/>
                    </a:lnB>
                  </a:tcPr>
                </a:tc>
                <a:extLst>
                  <a:ext uri="{0D108BD9-81ED-4DB2-BD59-A6C34878D82A}">
                    <a16:rowId xmlns:a16="http://schemas.microsoft.com/office/drawing/2014/main" val="10000"/>
                  </a:ext>
                </a:extLst>
              </a:tr>
            </a:tbl>
          </a:graphicData>
        </a:graphic>
      </p:graphicFrame>
      <p:graphicFrame>
        <p:nvGraphicFramePr>
          <p:cNvPr id="12" name="Tablo 11"/>
          <p:cNvGraphicFramePr>
            <a:graphicFrameLocks noGrp="1"/>
          </p:cNvGraphicFramePr>
          <p:nvPr>
            <p:extLst>
              <p:ext uri="{D42A27DB-BD31-4B8C-83A1-F6EECF244321}">
                <p14:modId xmlns:p14="http://schemas.microsoft.com/office/powerpoint/2010/main" val="2580601395"/>
              </p:ext>
            </p:extLst>
          </p:nvPr>
        </p:nvGraphicFramePr>
        <p:xfrm>
          <a:off x="4004671" y="2827502"/>
          <a:ext cx="3457472" cy="444733"/>
        </p:xfrm>
        <a:graphic>
          <a:graphicData uri="http://schemas.openxmlformats.org/drawingml/2006/table">
            <a:tbl>
              <a:tblPr/>
              <a:tblGrid>
                <a:gridCol w="3457472">
                  <a:extLst>
                    <a:ext uri="{9D8B030D-6E8A-4147-A177-3AD203B41FA5}">
                      <a16:colId xmlns:a16="http://schemas.microsoft.com/office/drawing/2014/main" val="20000"/>
                    </a:ext>
                  </a:extLst>
                </a:gridCol>
              </a:tblGrid>
              <a:tr h="444733">
                <a:tc>
                  <a:txBody>
                    <a:bodyPr/>
                    <a:lstStyle/>
                    <a:p>
                      <a:pPr algn="ctr"/>
                      <a:r>
                        <a:rPr lang="tr-TR" b="1" u="sng" strike="noStrike" dirty="0" err="1">
                          <a:solidFill>
                            <a:srgbClr val="0070C0"/>
                          </a:solidFill>
                          <a:effectLst/>
                        </a:rPr>
                        <a:t>Öğr</a:t>
                      </a:r>
                      <a:r>
                        <a:rPr lang="tr-TR" b="1" u="sng" strike="noStrike" dirty="0">
                          <a:solidFill>
                            <a:srgbClr val="0070C0"/>
                          </a:solidFill>
                          <a:effectLst/>
                        </a:rPr>
                        <a:t>.</a:t>
                      </a:r>
                      <a:r>
                        <a:rPr lang="tr-TR" b="1" u="sng" strike="noStrike" baseline="0" dirty="0">
                          <a:solidFill>
                            <a:srgbClr val="0070C0"/>
                          </a:solidFill>
                          <a:effectLst/>
                        </a:rPr>
                        <a:t> Gör. </a:t>
                      </a:r>
                      <a:r>
                        <a:rPr lang="tr-TR" b="1" u="sng" strike="noStrike" baseline="0" dirty="0" err="1">
                          <a:solidFill>
                            <a:srgbClr val="0070C0"/>
                          </a:solidFill>
                          <a:effectLst/>
                        </a:rPr>
                        <a:t>Abdulgani</a:t>
                      </a:r>
                      <a:r>
                        <a:rPr lang="tr-TR" b="1" u="sng" strike="noStrike" baseline="0" dirty="0">
                          <a:solidFill>
                            <a:srgbClr val="0070C0"/>
                          </a:solidFill>
                          <a:effectLst/>
                        </a:rPr>
                        <a:t> GÖZ</a:t>
                      </a:r>
                      <a:endParaRPr lang="tr-TR" b="1" u="sng" dirty="0">
                        <a:solidFill>
                          <a:srgbClr val="0070C0"/>
                        </a:solidFill>
                      </a:endParaRPr>
                    </a:p>
                  </a:txBody>
                  <a:tcPr marL="0" marR="0" marT="0" marB="0" anchor="ctr">
                    <a:lnL w="9525" cap="flat" cmpd="sng" algn="ctr">
                      <a:solidFill>
                        <a:srgbClr val="D3D3D3"/>
                      </a:solidFill>
                      <a:prstDash val="dot"/>
                      <a:round/>
                      <a:headEnd type="none" w="med" len="med"/>
                      <a:tailEnd type="none" w="med" len="med"/>
                    </a:lnL>
                    <a:lnR w="9525" cap="flat" cmpd="sng" algn="ctr">
                      <a:solidFill>
                        <a:srgbClr val="D3D3D3"/>
                      </a:solidFill>
                      <a:prstDash val="dot"/>
                      <a:round/>
                      <a:headEnd type="none" w="med" len="med"/>
                      <a:tailEnd type="none" w="med" len="med"/>
                    </a:lnR>
                    <a:lnT w="9525" cap="flat" cmpd="sng" algn="ctr">
                      <a:solidFill>
                        <a:srgbClr val="D3D3D3"/>
                      </a:solidFill>
                      <a:prstDash val="dot"/>
                      <a:round/>
                      <a:headEnd type="none" w="med" len="med"/>
                      <a:tailEnd type="none" w="med" len="med"/>
                    </a:lnT>
                    <a:lnB w="9525" cap="flat" cmpd="sng" algn="ctr">
                      <a:solidFill>
                        <a:srgbClr val="D3D3D3"/>
                      </a:solidFill>
                      <a:prstDash val="dot"/>
                      <a:round/>
                      <a:headEnd type="none" w="med" len="med"/>
                      <a:tailEnd type="none" w="med" len="med"/>
                    </a:lnB>
                  </a:tcPr>
                </a:tc>
                <a:extLst>
                  <a:ext uri="{0D108BD9-81ED-4DB2-BD59-A6C34878D82A}">
                    <a16:rowId xmlns:a16="http://schemas.microsoft.com/office/drawing/2014/main" val="10000"/>
                  </a:ext>
                </a:extLst>
              </a:tr>
            </a:tbl>
          </a:graphicData>
        </a:graphic>
      </p:graphicFrame>
      <p:graphicFrame>
        <p:nvGraphicFramePr>
          <p:cNvPr id="13" name="Tablo 12"/>
          <p:cNvGraphicFramePr>
            <a:graphicFrameLocks noGrp="1"/>
          </p:cNvGraphicFramePr>
          <p:nvPr>
            <p:extLst>
              <p:ext uri="{D42A27DB-BD31-4B8C-83A1-F6EECF244321}">
                <p14:modId xmlns:p14="http://schemas.microsoft.com/office/powerpoint/2010/main" val="1190386110"/>
              </p:ext>
            </p:extLst>
          </p:nvPr>
        </p:nvGraphicFramePr>
        <p:xfrm>
          <a:off x="4291960" y="3077071"/>
          <a:ext cx="2597426" cy="444733"/>
        </p:xfrm>
        <a:graphic>
          <a:graphicData uri="http://schemas.openxmlformats.org/drawingml/2006/table">
            <a:tbl>
              <a:tblPr/>
              <a:tblGrid>
                <a:gridCol w="2597426">
                  <a:extLst>
                    <a:ext uri="{9D8B030D-6E8A-4147-A177-3AD203B41FA5}">
                      <a16:colId xmlns:a16="http://schemas.microsoft.com/office/drawing/2014/main" val="20000"/>
                    </a:ext>
                  </a:extLst>
                </a:gridCol>
              </a:tblGrid>
              <a:tr h="444733">
                <a:tc>
                  <a:txBody>
                    <a:bodyPr/>
                    <a:lstStyle/>
                    <a:p>
                      <a:r>
                        <a:rPr lang="tr-TR" b="1" dirty="0"/>
                        <a:t>Araştırma Merkezi Müdürü</a:t>
                      </a:r>
                    </a:p>
                  </a:txBody>
                  <a:tcPr marL="0" marR="0" marT="0" marB="0" anchor="ctr">
                    <a:lnL w="9525" cap="flat" cmpd="sng" algn="ctr">
                      <a:solidFill>
                        <a:srgbClr val="D3D3D3"/>
                      </a:solidFill>
                      <a:prstDash val="dot"/>
                      <a:round/>
                      <a:headEnd type="none" w="med" len="med"/>
                      <a:tailEnd type="none" w="med" len="med"/>
                    </a:lnL>
                    <a:lnR w="9525" cap="flat" cmpd="sng" algn="ctr">
                      <a:solidFill>
                        <a:srgbClr val="D3D3D3"/>
                      </a:solidFill>
                      <a:prstDash val="dot"/>
                      <a:round/>
                      <a:headEnd type="none" w="med" len="med"/>
                      <a:tailEnd type="none" w="med" len="med"/>
                    </a:lnR>
                    <a:lnT w="9525" cap="flat" cmpd="sng" algn="ctr">
                      <a:solidFill>
                        <a:srgbClr val="D3D3D3"/>
                      </a:solidFill>
                      <a:prstDash val="dot"/>
                      <a:round/>
                      <a:headEnd type="none" w="med" len="med"/>
                      <a:tailEnd type="none" w="med" len="med"/>
                    </a:lnT>
                    <a:lnB w="9525" cap="flat" cmpd="sng" algn="ctr">
                      <a:solidFill>
                        <a:srgbClr val="D3D3D3"/>
                      </a:solidFill>
                      <a:prstDash val="dot"/>
                      <a:round/>
                      <a:headEnd type="none" w="med" len="med"/>
                      <a:tailEnd type="none" w="med" len="med"/>
                    </a:lnB>
                  </a:tcPr>
                </a:tc>
                <a:extLst>
                  <a:ext uri="{0D108BD9-81ED-4DB2-BD59-A6C34878D82A}">
                    <a16:rowId xmlns:a16="http://schemas.microsoft.com/office/drawing/2014/main" val="10000"/>
                  </a:ext>
                </a:extLst>
              </a:tr>
            </a:tbl>
          </a:graphicData>
        </a:graphic>
      </p:graphicFrame>
      <p:pic>
        <p:nvPicPr>
          <p:cNvPr id="14" name="Resim 13"/>
          <p:cNvPicPr>
            <a:picLocks noChangeAspect="1"/>
          </p:cNvPicPr>
          <p:nvPr/>
        </p:nvPicPr>
        <p:blipFill>
          <a:blip r:embed="rId4"/>
          <a:stretch>
            <a:fillRect/>
          </a:stretch>
        </p:blipFill>
        <p:spPr>
          <a:xfrm>
            <a:off x="5012393" y="1177888"/>
            <a:ext cx="1355391" cy="1716069"/>
          </a:xfrm>
          <a:prstGeom prst="rect">
            <a:avLst/>
          </a:prstGeom>
        </p:spPr>
      </p:pic>
      <p:pic>
        <p:nvPicPr>
          <p:cNvPr id="15" name="Picture 2" descr="http://www.siirt.edu.tr/foto/userfoto/A0415_201332111185462.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15820" y="3327572"/>
            <a:ext cx="1424759" cy="1751753"/>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4" descr="http://www.siirt.edu.tr/foto/userfoto/2017219175734911.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974991" y="3540986"/>
            <a:ext cx="1127987" cy="1467380"/>
          </a:xfrm>
          <a:prstGeom prst="rect">
            <a:avLst/>
          </a:prstGeom>
          <a:noFill/>
          <a:extLst>
            <a:ext uri="{909E8E84-426E-40DD-AFC4-6F175D3DCCD1}">
              <a14:hiddenFill xmlns:a14="http://schemas.microsoft.com/office/drawing/2010/main">
                <a:solidFill>
                  <a:srgbClr val="FFFFFF"/>
                </a:solidFill>
              </a14:hiddenFill>
            </a:ext>
          </a:extLst>
        </p:spPr>
      </p:pic>
      <p:pic>
        <p:nvPicPr>
          <p:cNvPr id="17" name="Resim 1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741409" y="3647851"/>
            <a:ext cx="1247316" cy="1566550"/>
          </a:xfrm>
          <a:prstGeom prst="rect">
            <a:avLst/>
          </a:prstGeom>
        </p:spPr>
      </p:pic>
    </p:spTree>
    <p:extLst>
      <p:ext uri="{BB962C8B-B14F-4D97-AF65-F5344CB8AC3E}">
        <p14:creationId xmlns:p14="http://schemas.microsoft.com/office/powerpoint/2010/main" val="37036996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ikdörtgen 3"/>
          <p:cNvSpPr/>
          <p:nvPr/>
        </p:nvSpPr>
        <p:spPr>
          <a:xfrm>
            <a:off x="8227124" y="1547389"/>
            <a:ext cx="3124048" cy="854080"/>
          </a:xfrm>
          <a:prstGeom prst="rect">
            <a:avLst/>
          </a:prstGeom>
        </p:spPr>
        <p:txBody>
          <a:bodyPr wrap="square">
            <a:spAutoFit/>
          </a:bodyPr>
          <a:lstStyle/>
          <a:p>
            <a:pPr algn="just">
              <a:lnSpc>
                <a:spcPct val="150000"/>
              </a:lnSpc>
            </a:pPr>
            <a:r>
              <a:rPr lang="tr-TR" sz="1400" b="1" dirty="0" err="1">
                <a:solidFill>
                  <a:srgbClr val="000000"/>
                </a:solidFill>
                <a:effectLst>
                  <a:outerShdw blurRad="38100" dist="38100" dir="2700000" algn="tl">
                    <a:srgbClr val="000000">
                      <a:alpha val="43137"/>
                    </a:srgbClr>
                  </a:outerShdw>
                </a:effectLst>
                <a:latin typeface="Tahoma" panose="020B0604030504040204" pitchFamily="34" charset="0"/>
              </a:rPr>
              <a:t>Doç.Dr</a:t>
            </a:r>
            <a:r>
              <a:rPr lang="tr-TR" sz="1400" b="1" dirty="0">
                <a:solidFill>
                  <a:srgbClr val="000000"/>
                </a:solidFill>
                <a:effectLst>
                  <a:outerShdw blurRad="38100" dist="38100" dir="2700000" algn="tl">
                    <a:srgbClr val="000000">
                      <a:alpha val="43137"/>
                    </a:srgbClr>
                  </a:outerShdw>
                </a:effectLst>
                <a:latin typeface="Tahoma" panose="020B0604030504040204" pitchFamily="34" charset="0"/>
              </a:rPr>
              <a:t> ABDULLAH BAYCAR</a:t>
            </a:r>
          </a:p>
          <a:p>
            <a:pPr algn="just">
              <a:lnSpc>
                <a:spcPct val="150000"/>
              </a:lnSpc>
            </a:pPr>
            <a:r>
              <a:rPr lang="tr-TR" sz="1100" b="1" dirty="0">
                <a:solidFill>
                  <a:srgbClr val="00B050"/>
                </a:solidFill>
                <a:effectLst>
                  <a:outerShdw blurRad="38100" dist="38100" dir="2700000" algn="tl">
                    <a:srgbClr val="000000">
                      <a:alpha val="43137"/>
                    </a:srgbClr>
                  </a:outerShdw>
                </a:effectLst>
                <a:latin typeface="Tahoma" panose="020B0604030504040204" pitchFamily="34" charset="0"/>
              </a:rPr>
              <a:t>Üye                                    </a:t>
            </a:r>
          </a:p>
          <a:p>
            <a:pPr algn="r"/>
            <a:r>
              <a:rPr lang="tr-TR" sz="1200" b="1" dirty="0">
                <a:solidFill>
                  <a:srgbClr val="FF0000"/>
                </a:solidFill>
                <a:effectLst>
                  <a:outerShdw blurRad="38100" dist="38100" dir="2700000" algn="tl">
                    <a:srgbClr val="000000">
                      <a:alpha val="43137"/>
                    </a:srgbClr>
                  </a:outerShdw>
                </a:effectLst>
                <a:latin typeface="Tahoma" panose="020B0604030504040204" pitchFamily="34" charset="0"/>
              </a:rPr>
              <a:t> </a:t>
            </a:r>
            <a:endParaRPr lang="tr-TR" sz="1200" b="1" dirty="0">
              <a:solidFill>
                <a:srgbClr val="FF0000"/>
              </a:solidFill>
              <a:effectLst>
                <a:outerShdw blurRad="38100" dist="38100" dir="2700000" algn="tl">
                  <a:srgbClr val="000000">
                    <a:alpha val="43137"/>
                  </a:srgbClr>
                </a:outerShdw>
              </a:effectLst>
            </a:endParaRPr>
          </a:p>
        </p:txBody>
      </p:sp>
      <p:sp>
        <p:nvSpPr>
          <p:cNvPr id="5" name="Dikdörtgen 4"/>
          <p:cNvSpPr/>
          <p:nvPr/>
        </p:nvSpPr>
        <p:spPr>
          <a:xfrm>
            <a:off x="8174133" y="3143117"/>
            <a:ext cx="3124048" cy="527132"/>
          </a:xfrm>
          <a:prstGeom prst="rect">
            <a:avLst/>
          </a:prstGeom>
        </p:spPr>
        <p:txBody>
          <a:bodyPr wrap="square">
            <a:spAutoFit/>
          </a:bodyPr>
          <a:lstStyle/>
          <a:p>
            <a:pPr algn="just"/>
            <a:r>
              <a:rPr lang="tr-TR" sz="1400" b="1" i="0" strike="noStrike" dirty="0">
                <a:solidFill>
                  <a:srgbClr val="000000"/>
                </a:solidFill>
                <a:effectLst>
                  <a:outerShdw blurRad="38100" dist="38100" dir="2700000" algn="tl">
                    <a:srgbClr val="000000">
                      <a:alpha val="43137"/>
                    </a:srgbClr>
                  </a:outerShdw>
                </a:effectLst>
                <a:latin typeface="Tahoma" panose="020B0604030504040204" pitchFamily="34" charset="0"/>
              </a:rPr>
              <a:t>Dr. </a:t>
            </a:r>
            <a:r>
              <a:rPr lang="tr-TR" sz="1400" b="1" dirty="0" err="1">
                <a:solidFill>
                  <a:srgbClr val="000000"/>
                </a:solidFill>
                <a:effectLst>
                  <a:outerShdw blurRad="38100" dist="38100" dir="2700000" algn="tl">
                    <a:srgbClr val="000000">
                      <a:alpha val="43137"/>
                    </a:srgbClr>
                  </a:outerShdw>
                </a:effectLst>
                <a:latin typeface="Tahoma" panose="020B0604030504040204" pitchFamily="34" charset="0"/>
              </a:rPr>
              <a:t>Öğr</a:t>
            </a:r>
            <a:r>
              <a:rPr lang="tr-TR" sz="1400" b="1" dirty="0">
                <a:solidFill>
                  <a:srgbClr val="000000"/>
                </a:solidFill>
                <a:effectLst>
                  <a:outerShdw blurRad="38100" dist="38100" dir="2700000" algn="tl">
                    <a:srgbClr val="000000">
                      <a:alpha val="43137"/>
                    </a:srgbClr>
                  </a:outerShdw>
                </a:effectLst>
                <a:latin typeface="Tahoma" panose="020B0604030504040204" pitchFamily="34" charset="0"/>
              </a:rPr>
              <a:t>. Üyesi</a:t>
            </a:r>
            <a:r>
              <a:rPr lang="tr-TR" sz="1400" b="1" i="0" strike="noStrike" dirty="0">
                <a:solidFill>
                  <a:srgbClr val="000000"/>
                </a:solidFill>
                <a:effectLst>
                  <a:outerShdw blurRad="38100" dist="38100" dir="2700000" algn="tl">
                    <a:srgbClr val="000000">
                      <a:alpha val="43137"/>
                    </a:srgbClr>
                  </a:outerShdw>
                </a:effectLst>
                <a:latin typeface="Tahoma" panose="020B0604030504040204" pitchFamily="34" charset="0"/>
              </a:rPr>
              <a:t> Orhan BALCI</a:t>
            </a:r>
          </a:p>
          <a:p>
            <a:pPr algn="just">
              <a:lnSpc>
                <a:spcPct val="150000"/>
              </a:lnSpc>
            </a:pPr>
            <a:r>
              <a:rPr lang="tr-TR" sz="1100" b="1" dirty="0">
                <a:solidFill>
                  <a:srgbClr val="00B050"/>
                </a:solidFill>
                <a:effectLst>
                  <a:outerShdw blurRad="38100" dist="38100" dir="2700000" algn="tl">
                    <a:srgbClr val="000000">
                      <a:alpha val="43137"/>
                    </a:srgbClr>
                  </a:outerShdw>
                </a:effectLst>
                <a:latin typeface="Tahoma" panose="020B0604030504040204" pitchFamily="34" charset="0"/>
              </a:rPr>
              <a:t>Üye                     </a:t>
            </a:r>
          </a:p>
        </p:txBody>
      </p:sp>
      <p:sp>
        <p:nvSpPr>
          <p:cNvPr id="6" name="Dikdörtgen 5"/>
          <p:cNvSpPr/>
          <p:nvPr/>
        </p:nvSpPr>
        <p:spPr>
          <a:xfrm>
            <a:off x="2735109" y="3892886"/>
            <a:ext cx="2600554" cy="496354"/>
          </a:xfrm>
          <a:prstGeom prst="rect">
            <a:avLst/>
          </a:prstGeom>
        </p:spPr>
        <p:txBody>
          <a:bodyPr wrap="square">
            <a:spAutoFit/>
          </a:bodyPr>
          <a:lstStyle/>
          <a:p>
            <a:pPr algn="just"/>
            <a:r>
              <a:rPr lang="tr-TR" sz="1200" b="1" dirty="0">
                <a:solidFill>
                  <a:srgbClr val="000000"/>
                </a:solidFill>
                <a:effectLst>
                  <a:outerShdw blurRad="38100" dist="38100" dir="2700000" algn="tl">
                    <a:srgbClr val="000000">
                      <a:alpha val="43137"/>
                    </a:srgbClr>
                  </a:outerShdw>
                </a:effectLst>
                <a:latin typeface="Tahoma" panose="020B0604030504040204" pitchFamily="34" charset="0"/>
              </a:rPr>
              <a:t>Dr. </a:t>
            </a:r>
            <a:r>
              <a:rPr lang="tr-TR" sz="1200" b="1" dirty="0" err="1">
                <a:solidFill>
                  <a:srgbClr val="000000"/>
                </a:solidFill>
                <a:effectLst>
                  <a:outerShdw blurRad="38100" dist="38100" dir="2700000" algn="tl">
                    <a:srgbClr val="000000">
                      <a:alpha val="43137"/>
                    </a:srgbClr>
                  </a:outerShdw>
                </a:effectLst>
                <a:latin typeface="Tahoma" panose="020B0604030504040204" pitchFamily="34" charset="0"/>
              </a:rPr>
              <a:t>Öğr</a:t>
            </a:r>
            <a:r>
              <a:rPr lang="tr-TR" sz="1200" b="1" dirty="0">
                <a:solidFill>
                  <a:srgbClr val="000000"/>
                </a:solidFill>
                <a:effectLst>
                  <a:outerShdw blurRad="38100" dist="38100" dir="2700000" algn="tl">
                    <a:srgbClr val="000000">
                      <a:alpha val="43137"/>
                    </a:srgbClr>
                  </a:outerShdw>
                </a:effectLst>
                <a:latin typeface="Tahoma" panose="020B0604030504040204" pitchFamily="34" charset="0"/>
              </a:rPr>
              <a:t>. Üyesi Veysel ÇELİK</a:t>
            </a:r>
          </a:p>
          <a:p>
            <a:pPr algn="just">
              <a:lnSpc>
                <a:spcPct val="150000"/>
              </a:lnSpc>
            </a:pPr>
            <a:r>
              <a:rPr lang="tr-TR" sz="1100" b="1" dirty="0">
                <a:solidFill>
                  <a:srgbClr val="00B050"/>
                </a:solidFill>
                <a:effectLst>
                  <a:outerShdw blurRad="38100" dist="38100" dir="2700000" algn="tl">
                    <a:srgbClr val="000000">
                      <a:alpha val="43137"/>
                    </a:srgbClr>
                  </a:outerShdw>
                </a:effectLst>
                <a:latin typeface="Tahoma" panose="020B0604030504040204" pitchFamily="34" charset="0"/>
              </a:rPr>
              <a:t>Üye                                       </a:t>
            </a:r>
          </a:p>
        </p:txBody>
      </p:sp>
      <p:sp>
        <p:nvSpPr>
          <p:cNvPr id="7" name="Dikdörtgen 6"/>
          <p:cNvSpPr/>
          <p:nvPr/>
        </p:nvSpPr>
        <p:spPr>
          <a:xfrm>
            <a:off x="2580767" y="2726303"/>
            <a:ext cx="2793722" cy="742576"/>
          </a:xfrm>
          <a:prstGeom prst="rect">
            <a:avLst/>
          </a:prstGeom>
        </p:spPr>
        <p:txBody>
          <a:bodyPr wrap="square">
            <a:spAutoFit/>
          </a:bodyPr>
          <a:lstStyle/>
          <a:p>
            <a:pPr algn="just"/>
            <a:r>
              <a:rPr lang="tr-TR" sz="1400" b="1" dirty="0">
                <a:solidFill>
                  <a:srgbClr val="000000"/>
                </a:solidFill>
                <a:effectLst>
                  <a:outerShdw blurRad="38100" dist="38100" dir="2700000" algn="tl">
                    <a:srgbClr val="000000">
                      <a:alpha val="43137"/>
                    </a:srgbClr>
                  </a:outerShdw>
                </a:effectLst>
                <a:latin typeface="Tahoma" panose="020B0604030504040204" pitchFamily="34" charset="0"/>
              </a:rPr>
              <a:t>Dr. </a:t>
            </a:r>
            <a:r>
              <a:rPr lang="tr-TR" sz="1400" b="1" dirty="0" err="1">
                <a:solidFill>
                  <a:srgbClr val="000000"/>
                </a:solidFill>
                <a:effectLst>
                  <a:outerShdw blurRad="38100" dist="38100" dir="2700000" algn="tl">
                    <a:srgbClr val="000000">
                      <a:alpha val="43137"/>
                    </a:srgbClr>
                  </a:outerShdw>
                </a:effectLst>
                <a:latin typeface="Tahoma" panose="020B0604030504040204" pitchFamily="34" charset="0"/>
              </a:rPr>
              <a:t>Öğr</a:t>
            </a:r>
            <a:r>
              <a:rPr lang="tr-TR" sz="1400" b="1" dirty="0">
                <a:solidFill>
                  <a:srgbClr val="000000"/>
                </a:solidFill>
                <a:effectLst>
                  <a:outerShdw blurRad="38100" dist="38100" dir="2700000" algn="tl">
                    <a:srgbClr val="000000">
                      <a:alpha val="43137"/>
                    </a:srgbClr>
                  </a:outerShdw>
                </a:effectLst>
                <a:latin typeface="Tahoma" panose="020B0604030504040204" pitchFamily="34" charset="0"/>
              </a:rPr>
              <a:t>. Üyesi İlker </a:t>
            </a:r>
            <a:r>
              <a:rPr lang="tr-TR" sz="1400" b="1" dirty="0" err="1">
                <a:solidFill>
                  <a:srgbClr val="000000"/>
                </a:solidFill>
                <a:effectLst>
                  <a:outerShdw blurRad="38100" dist="38100" dir="2700000" algn="tl">
                    <a:srgbClr val="000000">
                      <a:alpha val="43137"/>
                    </a:srgbClr>
                  </a:outerShdw>
                </a:effectLst>
                <a:latin typeface="Tahoma" panose="020B0604030504040204" pitchFamily="34" charset="0"/>
              </a:rPr>
              <a:t>Sali</a:t>
            </a:r>
            <a:r>
              <a:rPr lang="tr-TR" sz="1400" b="1" dirty="0">
                <a:solidFill>
                  <a:srgbClr val="000000"/>
                </a:solidFill>
                <a:effectLst>
                  <a:outerShdw blurRad="38100" dist="38100" dir="2700000" algn="tl">
                    <a:srgbClr val="000000">
                      <a:alpha val="43137"/>
                    </a:srgbClr>
                  </a:outerShdw>
                </a:effectLst>
                <a:latin typeface="Tahoma" panose="020B0604030504040204" pitchFamily="34" charset="0"/>
              </a:rPr>
              <a:t> EBREM</a:t>
            </a:r>
            <a:endParaRPr lang="tr-TR" sz="1400" b="1" i="0" strike="noStrike" dirty="0">
              <a:solidFill>
                <a:srgbClr val="000000"/>
              </a:solidFill>
              <a:effectLst>
                <a:outerShdw blurRad="38100" dist="38100" dir="2700000" algn="tl">
                  <a:srgbClr val="000000">
                    <a:alpha val="43137"/>
                  </a:srgbClr>
                </a:outerShdw>
              </a:effectLst>
              <a:latin typeface="Tahoma" panose="020B0604030504040204" pitchFamily="34" charset="0"/>
            </a:endParaRPr>
          </a:p>
          <a:p>
            <a:pPr algn="just">
              <a:lnSpc>
                <a:spcPct val="150000"/>
              </a:lnSpc>
            </a:pPr>
            <a:r>
              <a:rPr lang="tr-TR" sz="1100" b="1" dirty="0">
                <a:solidFill>
                  <a:srgbClr val="00B050"/>
                </a:solidFill>
                <a:effectLst>
                  <a:outerShdw blurRad="38100" dist="38100" dir="2700000" algn="tl">
                    <a:srgbClr val="000000">
                      <a:alpha val="43137"/>
                    </a:srgbClr>
                  </a:outerShdw>
                </a:effectLst>
                <a:latin typeface="Tahoma" panose="020B0604030504040204" pitchFamily="34" charset="0"/>
              </a:rPr>
              <a:t>Üye </a:t>
            </a:r>
            <a:r>
              <a:rPr lang="tr-TR" sz="1100" b="1" dirty="0">
                <a:solidFill>
                  <a:srgbClr val="FF0000"/>
                </a:solidFill>
                <a:effectLst>
                  <a:outerShdw blurRad="38100" dist="38100" dir="2700000" algn="tl">
                    <a:srgbClr val="000000">
                      <a:alpha val="43137"/>
                    </a:srgbClr>
                  </a:outerShdw>
                </a:effectLst>
                <a:latin typeface="Tahoma" panose="020B0604030504040204" pitchFamily="34" charset="0"/>
              </a:rPr>
              <a:t>                                     </a:t>
            </a:r>
          </a:p>
        </p:txBody>
      </p:sp>
      <p:sp>
        <p:nvSpPr>
          <p:cNvPr id="8" name="Dikdörtgen 7"/>
          <p:cNvSpPr/>
          <p:nvPr/>
        </p:nvSpPr>
        <p:spPr>
          <a:xfrm>
            <a:off x="8244683" y="4921986"/>
            <a:ext cx="2565434" cy="557910"/>
          </a:xfrm>
          <a:prstGeom prst="rect">
            <a:avLst/>
          </a:prstGeom>
        </p:spPr>
        <p:txBody>
          <a:bodyPr wrap="square">
            <a:spAutoFit/>
          </a:bodyPr>
          <a:lstStyle/>
          <a:p>
            <a:pPr algn="just"/>
            <a:r>
              <a:rPr lang="tr-TR" sz="1600" b="1" i="0" strike="noStrike" dirty="0" err="1">
                <a:solidFill>
                  <a:srgbClr val="000000"/>
                </a:solidFill>
                <a:effectLst>
                  <a:outerShdw blurRad="38100" dist="38100" dir="2700000" algn="tl">
                    <a:srgbClr val="000000">
                      <a:alpha val="43137"/>
                    </a:srgbClr>
                  </a:outerShdw>
                </a:effectLst>
                <a:latin typeface="Tahoma" panose="020B0604030504040204" pitchFamily="34" charset="0"/>
              </a:rPr>
              <a:t>Öğr</a:t>
            </a:r>
            <a:r>
              <a:rPr lang="tr-TR" sz="1600" b="1" i="0" strike="noStrike" dirty="0">
                <a:solidFill>
                  <a:srgbClr val="000000"/>
                </a:solidFill>
                <a:effectLst>
                  <a:outerShdw blurRad="38100" dist="38100" dir="2700000" algn="tl">
                    <a:srgbClr val="000000">
                      <a:alpha val="43137"/>
                    </a:srgbClr>
                  </a:outerShdw>
                </a:effectLst>
                <a:latin typeface="Tahoma" panose="020B0604030504040204" pitchFamily="34" charset="0"/>
              </a:rPr>
              <a:t>. Gör. Yunus ALP </a:t>
            </a:r>
          </a:p>
          <a:p>
            <a:pPr algn="just">
              <a:lnSpc>
                <a:spcPct val="150000"/>
              </a:lnSpc>
            </a:pPr>
            <a:r>
              <a:rPr lang="tr-TR" sz="1100" b="1" dirty="0">
                <a:solidFill>
                  <a:srgbClr val="00B050"/>
                </a:solidFill>
                <a:effectLst>
                  <a:outerShdw blurRad="38100" dist="38100" dir="2700000" algn="tl">
                    <a:srgbClr val="000000">
                      <a:alpha val="43137"/>
                    </a:srgbClr>
                  </a:outerShdw>
                </a:effectLst>
                <a:latin typeface="Tahoma" panose="020B0604030504040204" pitchFamily="34" charset="0"/>
              </a:rPr>
              <a:t>Müd. Yrd.     </a:t>
            </a:r>
          </a:p>
        </p:txBody>
      </p:sp>
      <p:sp>
        <p:nvSpPr>
          <p:cNvPr id="9" name="Dikdörtgen 8"/>
          <p:cNvSpPr/>
          <p:nvPr/>
        </p:nvSpPr>
        <p:spPr>
          <a:xfrm>
            <a:off x="2735109" y="5000830"/>
            <a:ext cx="2865267" cy="527132"/>
          </a:xfrm>
          <a:prstGeom prst="rect">
            <a:avLst/>
          </a:prstGeom>
        </p:spPr>
        <p:txBody>
          <a:bodyPr wrap="square">
            <a:spAutoFit/>
          </a:bodyPr>
          <a:lstStyle/>
          <a:p>
            <a:pPr algn="just"/>
            <a:r>
              <a:rPr lang="tr-TR" sz="1400" b="1" i="0" strike="noStrike" dirty="0">
                <a:solidFill>
                  <a:srgbClr val="000000"/>
                </a:solidFill>
                <a:effectLst>
                  <a:outerShdw blurRad="38100" dist="38100" dir="2700000" algn="tl">
                    <a:srgbClr val="000000">
                      <a:alpha val="43137"/>
                    </a:srgbClr>
                  </a:outerShdw>
                </a:effectLst>
                <a:latin typeface="Tahoma" panose="020B0604030504040204" pitchFamily="34" charset="0"/>
              </a:rPr>
              <a:t>Öğr.Gör. Haydar DEMİRAY</a:t>
            </a:r>
          </a:p>
          <a:p>
            <a:pPr algn="just">
              <a:lnSpc>
                <a:spcPct val="150000"/>
              </a:lnSpc>
            </a:pPr>
            <a:r>
              <a:rPr lang="tr-TR" sz="1100" b="1" dirty="0">
                <a:solidFill>
                  <a:srgbClr val="00B050"/>
                </a:solidFill>
                <a:effectLst>
                  <a:outerShdw blurRad="38100" dist="38100" dir="2700000" algn="tl">
                    <a:srgbClr val="000000">
                      <a:alpha val="43137"/>
                    </a:srgbClr>
                  </a:outerShdw>
                </a:effectLst>
                <a:latin typeface="Tahoma" panose="020B0604030504040204" pitchFamily="34" charset="0"/>
              </a:rPr>
              <a:t>Müd. </a:t>
            </a:r>
            <a:r>
              <a:rPr lang="tr-TR" sz="1100" b="1" dirty="0" err="1">
                <a:solidFill>
                  <a:srgbClr val="00B050"/>
                </a:solidFill>
                <a:effectLst>
                  <a:outerShdw blurRad="38100" dist="38100" dir="2700000" algn="tl">
                    <a:srgbClr val="000000">
                      <a:alpha val="43137"/>
                    </a:srgbClr>
                  </a:outerShdw>
                </a:effectLst>
                <a:latin typeface="Tahoma" panose="020B0604030504040204" pitchFamily="34" charset="0"/>
              </a:rPr>
              <a:t>Trd</a:t>
            </a:r>
            <a:r>
              <a:rPr lang="tr-TR" sz="1100" b="1" dirty="0">
                <a:solidFill>
                  <a:srgbClr val="00B050"/>
                </a:solidFill>
                <a:effectLst>
                  <a:outerShdw blurRad="38100" dist="38100" dir="2700000" algn="tl">
                    <a:srgbClr val="000000">
                      <a:alpha val="43137"/>
                    </a:srgbClr>
                  </a:outerShdw>
                </a:effectLst>
                <a:latin typeface="Tahoma" panose="020B0604030504040204" pitchFamily="34" charset="0"/>
              </a:rPr>
              <a:t>.                      </a:t>
            </a:r>
          </a:p>
        </p:txBody>
      </p:sp>
      <p:sp>
        <p:nvSpPr>
          <p:cNvPr id="10" name="Dikdörtgen 9"/>
          <p:cNvSpPr/>
          <p:nvPr/>
        </p:nvSpPr>
        <p:spPr>
          <a:xfrm>
            <a:off x="2541939" y="1653692"/>
            <a:ext cx="2793724" cy="557910"/>
          </a:xfrm>
          <a:prstGeom prst="rect">
            <a:avLst/>
          </a:prstGeom>
        </p:spPr>
        <p:txBody>
          <a:bodyPr wrap="square">
            <a:spAutoFit/>
          </a:bodyPr>
          <a:lstStyle/>
          <a:p>
            <a:pPr algn="just"/>
            <a:r>
              <a:rPr lang="tr-TR" sz="1600" b="1" i="0" strike="noStrike" dirty="0" err="1">
                <a:solidFill>
                  <a:srgbClr val="000000"/>
                </a:solidFill>
                <a:effectLst>
                  <a:outerShdw blurRad="38100" dist="38100" dir="2700000" algn="tl">
                    <a:srgbClr val="000000">
                      <a:alpha val="43137"/>
                    </a:srgbClr>
                  </a:outerShdw>
                </a:effectLst>
                <a:latin typeface="Tahoma" panose="020B0604030504040204" pitchFamily="34" charset="0"/>
              </a:rPr>
              <a:t>Öğr</a:t>
            </a:r>
            <a:r>
              <a:rPr lang="tr-TR" sz="1600" b="1" i="0" strike="noStrike" dirty="0">
                <a:solidFill>
                  <a:srgbClr val="000000"/>
                </a:solidFill>
                <a:effectLst>
                  <a:outerShdw blurRad="38100" dist="38100" dir="2700000" algn="tl">
                    <a:srgbClr val="000000">
                      <a:alpha val="43137"/>
                    </a:srgbClr>
                  </a:outerShdw>
                </a:effectLst>
                <a:latin typeface="Tahoma" panose="020B0604030504040204" pitchFamily="34" charset="0"/>
              </a:rPr>
              <a:t>. Gör. </a:t>
            </a:r>
            <a:r>
              <a:rPr lang="tr-TR" sz="1600" b="1" i="0" strike="noStrike" dirty="0" err="1">
                <a:solidFill>
                  <a:srgbClr val="000000"/>
                </a:solidFill>
                <a:effectLst>
                  <a:outerShdw blurRad="38100" dist="38100" dir="2700000" algn="tl">
                    <a:srgbClr val="000000">
                      <a:alpha val="43137"/>
                    </a:srgbClr>
                  </a:outerShdw>
                </a:effectLst>
                <a:latin typeface="Tahoma" panose="020B0604030504040204" pitchFamily="34" charset="0"/>
              </a:rPr>
              <a:t>Abdulgani</a:t>
            </a:r>
            <a:r>
              <a:rPr lang="tr-TR" sz="1600" b="1" i="0" strike="noStrike" dirty="0">
                <a:solidFill>
                  <a:srgbClr val="000000"/>
                </a:solidFill>
                <a:effectLst>
                  <a:outerShdw blurRad="38100" dist="38100" dir="2700000" algn="tl">
                    <a:srgbClr val="000000">
                      <a:alpha val="43137"/>
                    </a:srgbClr>
                  </a:outerShdw>
                </a:effectLst>
                <a:latin typeface="Tahoma" panose="020B0604030504040204" pitchFamily="34" charset="0"/>
              </a:rPr>
              <a:t> GÖZ </a:t>
            </a:r>
          </a:p>
          <a:p>
            <a:pPr algn="just">
              <a:lnSpc>
                <a:spcPct val="150000"/>
              </a:lnSpc>
            </a:pPr>
            <a:r>
              <a:rPr lang="tr-TR" sz="1100" b="1" dirty="0">
                <a:solidFill>
                  <a:srgbClr val="00B050"/>
                </a:solidFill>
                <a:effectLst>
                  <a:outerShdw blurRad="38100" dist="38100" dir="2700000" algn="tl">
                    <a:srgbClr val="000000">
                      <a:alpha val="43137"/>
                    </a:srgbClr>
                  </a:outerShdw>
                </a:effectLst>
                <a:latin typeface="Tahoma" panose="020B0604030504040204" pitchFamily="34" charset="0"/>
              </a:rPr>
              <a:t>Başkan</a:t>
            </a:r>
            <a:endParaRPr lang="tr-TR" sz="1100" b="1" dirty="0">
              <a:solidFill>
                <a:srgbClr val="FF0000"/>
              </a:solidFill>
              <a:effectLst>
                <a:outerShdw blurRad="38100" dist="38100" dir="2700000" algn="tl">
                  <a:srgbClr val="000000">
                    <a:alpha val="43137"/>
                  </a:srgbClr>
                </a:outerShdw>
              </a:effectLst>
              <a:latin typeface="Tahoma" panose="020B0604030504040204" pitchFamily="34" charset="0"/>
            </a:endParaRPr>
          </a:p>
        </p:txBody>
      </p:sp>
      <p:pic>
        <p:nvPicPr>
          <p:cNvPr id="17" name="Picture 2" descr="http://www.siirt.edu.tr/foto/userfoto/A0415_20133211118546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45513" y="5000830"/>
            <a:ext cx="802815" cy="987067"/>
          </a:xfrm>
          <a:prstGeom prst="rect">
            <a:avLst/>
          </a:prstGeom>
          <a:noFill/>
          <a:extLst>
            <a:ext uri="{909E8E84-426E-40DD-AFC4-6F175D3DCCD1}">
              <a14:hiddenFill xmlns:a14="http://schemas.microsoft.com/office/drawing/2010/main">
                <a:solidFill>
                  <a:srgbClr val="FFFFFF"/>
                </a:solidFill>
              </a14:hiddenFill>
            </a:ext>
          </a:extLst>
        </p:spPr>
      </p:pic>
      <p:pic>
        <p:nvPicPr>
          <p:cNvPr id="18" name="Resim 17"/>
          <p:cNvPicPr>
            <a:picLocks noChangeAspect="1"/>
          </p:cNvPicPr>
          <p:nvPr/>
        </p:nvPicPr>
        <p:blipFill>
          <a:blip r:embed="rId3"/>
          <a:stretch>
            <a:fillRect/>
          </a:stretch>
        </p:blipFill>
        <p:spPr>
          <a:xfrm>
            <a:off x="1217658" y="1225478"/>
            <a:ext cx="873009" cy="1105322"/>
          </a:xfrm>
          <a:prstGeom prst="rect">
            <a:avLst/>
          </a:prstGeom>
        </p:spPr>
      </p:pic>
      <p:pic>
        <p:nvPicPr>
          <p:cNvPr id="19" name="Picture 4" descr="http://www.siirt.edu.tr/foto/userfoto/201721917573491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959838" y="4774439"/>
            <a:ext cx="768580" cy="972202"/>
          </a:xfrm>
          <a:prstGeom prst="rect">
            <a:avLst/>
          </a:prstGeom>
          <a:noFill/>
          <a:extLst>
            <a:ext uri="{909E8E84-426E-40DD-AFC4-6F175D3DCCD1}">
              <a14:hiddenFill xmlns:a14="http://schemas.microsoft.com/office/drawing/2010/main">
                <a:solidFill>
                  <a:srgbClr val="FFFFFF"/>
                </a:solidFill>
              </a14:hiddenFill>
            </a:ext>
          </a:extLst>
        </p:spPr>
      </p:pic>
      <p:sp>
        <p:nvSpPr>
          <p:cNvPr id="20" name="Metin kutusu 19"/>
          <p:cNvSpPr txBox="1"/>
          <p:nvPr/>
        </p:nvSpPr>
        <p:spPr>
          <a:xfrm>
            <a:off x="1776846" y="623454"/>
            <a:ext cx="6764482" cy="461665"/>
          </a:xfrm>
          <a:prstGeom prst="rect">
            <a:avLst/>
          </a:prstGeom>
          <a:noFill/>
        </p:spPr>
        <p:txBody>
          <a:bodyPr wrap="square" rtlCol="0">
            <a:spAutoFit/>
          </a:bodyPr>
          <a:lstStyle/>
          <a:p>
            <a:pPr lvl="0" eaLnBrk="0" fontAlgn="base" hangingPunct="0">
              <a:spcBef>
                <a:spcPct val="0"/>
              </a:spcBef>
              <a:spcAft>
                <a:spcPct val="0"/>
              </a:spcAft>
            </a:pPr>
            <a:r>
              <a:rPr lang="tr-TR" altLang="tr-TR" sz="2400" b="1" dirty="0">
                <a:effectLst>
                  <a:outerShdw blurRad="38100" dist="38100" dir="2700000" algn="tl">
                    <a:srgbClr val="000000">
                      <a:alpha val="43137"/>
                    </a:srgbClr>
                  </a:outerShdw>
                </a:effectLst>
              </a:rPr>
              <a:t>Merkez Yönetim Kurulu Üyeleri</a:t>
            </a:r>
            <a:endParaRPr lang="tr-TR" altLang="tr-TR" sz="2400" b="1" dirty="0">
              <a:effectLst>
                <a:outerShdw blurRad="38100" dist="38100" dir="2700000" algn="tl">
                  <a:srgbClr val="000000">
                    <a:alpha val="43137"/>
                  </a:srgbClr>
                </a:outerShdw>
              </a:effectLst>
              <a:cs typeface="Segoe UI" panose="020B0502040204020203" pitchFamily="34" charset="0"/>
            </a:endParaRPr>
          </a:p>
        </p:txBody>
      </p:sp>
      <p:pic>
        <p:nvPicPr>
          <p:cNvPr id="3" name="Picture 2">
            <a:extLst>
              <a:ext uri="{FF2B5EF4-FFF2-40B4-BE49-F238E27FC236}">
                <a16:creationId xmlns:a16="http://schemas.microsoft.com/office/drawing/2014/main" id="{0A21F3FC-0067-35EC-B8F4-427001057BE9}"/>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338777" y="1470182"/>
            <a:ext cx="1590378" cy="107748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4">
            <a:extLst>
              <a:ext uri="{FF2B5EF4-FFF2-40B4-BE49-F238E27FC236}">
                <a16:creationId xmlns:a16="http://schemas.microsoft.com/office/drawing/2014/main" id="{91CB12AD-C241-4DBC-89F4-C0BD66534D8A}"/>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101924" y="2597590"/>
            <a:ext cx="1263502" cy="89076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8105B155-2222-BADE-5696-2ACE8C733D2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268227" y="2799172"/>
            <a:ext cx="1660928" cy="166508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8">
            <a:extLst>
              <a:ext uri="{FF2B5EF4-FFF2-40B4-BE49-F238E27FC236}">
                <a16:creationId xmlns:a16="http://schemas.microsoft.com/office/drawing/2014/main" id="{B207852C-BD3E-874E-FDBD-0970E51C0CC9}"/>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293598" y="3607139"/>
            <a:ext cx="1017893" cy="12749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69097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BİRİMİN KURUMDAKİ GÖREVİ </a:t>
            </a:r>
          </a:p>
        </p:txBody>
      </p:sp>
      <p:sp>
        <p:nvSpPr>
          <p:cNvPr id="3" name="Dikdörtgen 2"/>
          <p:cNvSpPr/>
          <p:nvPr/>
        </p:nvSpPr>
        <p:spPr>
          <a:xfrm>
            <a:off x="882865" y="1113948"/>
            <a:ext cx="10767849" cy="4493538"/>
          </a:xfrm>
          <a:prstGeom prst="rect">
            <a:avLst/>
          </a:prstGeom>
        </p:spPr>
        <p:txBody>
          <a:bodyPr wrap="square">
            <a:spAutoFit/>
          </a:bodyPr>
          <a:lstStyle/>
          <a:p>
            <a:pPr algn="just"/>
            <a:r>
              <a:rPr lang="tr-TR" sz="2600" dirty="0"/>
              <a:t>Üniversitenin eğitim verdiği ve araştırma yaptığı tüm alanlardaki akademik programlar dışında bankacılık, sigortacılık, borsa, işletme yönetimi, kamu yönetimi, yerel yönetimler, pazarlama ve satış teknikleri, dış ticaret ve gümrükleme, uygulamalı girişimcilik, uluslararası işletmecilik, insan kaynakları yönetimi, halkla ilişkiler, sağlık, mühendislik ve benzeri tüm alanlarda Üniversitenin öğrencilerine ve personeline, kişilere, kamu kuruluşları ve özel sektör işletmelerine, yerel, ulusal ve uluslararası kuruluşlara ihtiyaç duydukları ve bizzat talep ettikleri alanlarda eğitim programları, kurslar, seminerler, </a:t>
            </a:r>
            <a:r>
              <a:rPr lang="tr-TR" sz="2600" dirty="0" err="1"/>
              <a:t>çalıştaylar</a:t>
            </a:r>
            <a:r>
              <a:rPr lang="tr-TR" sz="2600" dirty="0"/>
              <a:t> ve konferanslar düzenlemek, kat hizmetleri, ön büro, servis ara elamanı, danışmanlık hizmetleri sunmak ve bu faaliyetlerin koordinasyonunu sağlamaktır.</a:t>
            </a:r>
          </a:p>
        </p:txBody>
      </p:sp>
    </p:spTree>
    <p:extLst>
      <p:ext uri="{BB962C8B-B14F-4D97-AF65-F5344CB8AC3E}">
        <p14:creationId xmlns:p14="http://schemas.microsoft.com/office/powerpoint/2010/main" val="33823328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BİRİM İLE İLGİLİ GÖRSELLER </a:t>
            </a:r>
          </a:p>
        </p:txBody>
      </p:sp>
      <p:pic>
        <p:nvPicPr>
          <p:cNvPr id="3" name="Resim 2" descr="C:\Users\siu\Downloads\WhatsApp Image 2019-01-23 at 14.22.07.jpeg"/>
          <p:cNvPicPr/>
          <p:nvPr/>
        </p:nvPicPr>
        <p:blipFill>
          <a:blip r:embed="rId2"/>
          <a:srcRect/>
          <a:stretch>
            <a:fillRect/>
          </a:stretch>
        </p:blipFill>
        <p:spPr bwMode="auto">
          <a:xfrm>
            <a:off x="457966" y="1245477"/>
            <a:ext cx="4886544" cy="4556234"/>
          </a:xfrm>
          <a:prstGeom prst="rect">
            <a:avLst/>
          </a:prstGeom>
          <a:noFill/>
          <a:ln w="9525">
            <a:noFill/>
            <a:miter lim="800000"/>
            <a:headEnd/>
            <a:tailEnd/>
          </a:ln>
        </p:spPr>
      </p:pic>
      <p:pic>
        <p:nvPicPr>
          <p:cNvPr id="4" name="Resim 3" descr="C:\Users\siu\Downloads\WhatsApp Image 2019-01-23 at 14.22.10.jpeg"/>
          <p:cNvPicPr/>
          <p:nvPr/>
        </p:nvPicPr>
        <p:blipFill>
          <a:blip r:embed="rId3"/>
          <a:srcRect/>
          <a:stretch>
            <a:fillRect/>
          </a:stretch>
        </p:blipFill>
        <p:spPr bwMode="auto">
          <a:xfrm>
            <a:off x="5644055" y="1245477"/>
            <a:ext cx="5376042" cy="4556234"/>
          </a:xfrm>
          <a:prstGeom prst="rect">
            <a:avLst/>
          </a:prstGeom>
          <a:noFill/>
          <a:ln w="9525">
            <a:noFill/>
            <a:miter lim="800000"/>
            <a:headEnd/>
            <a:tailEnd/>
          </a:ln>
        </p:spPr>
      </p:pic>
    </p:spTree>
    <p:extLst>
      <p:ext uri="{BB962C8B-B14F-4D97-AF65-F5344CB8AC3E}">
        <p14:creationId xmlns:p14="http://schemas.microsoft.com/office/powerpoint/2010/main" val="27947295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BİRİM İLE İLGİLİ GÖRSELLER </a:t>
            </a:r>
          </a:p>
        </p:txBody>
      </p:sp>
      <p:pic>
        <p:nvPicPr>
          <p:cNvPr id="3" name="Resim 2" descr="C:\Users\siu\Downloads\WhatsApp Image 2019-01-23 at 14.22.09.jpeg"/>
          <p:cNvPicPr/>
          <p:nvPr/>
        </p:nvPicPr>
        <p:blipFill>
          <a:blip r:embed="rId2"/>
          <a:srcRect/>
          <a:stretch>
            <a:fillRect/>
          </a:stretch>
        </p:blipFill>
        <p:spPr bwMode="auto">
          <a:xfrm>
            <a:off x="1079295" y="1240073"/>
            <a:ext cx="4505461" cy="4669295"/>
          </a:xfrm>
          <a:prstGeom prst="rect">
            <a:avLst/>
          </a:prstGeom>
          <a:noFill/>
          <a:ln w="9525">
            <a:noFill/>
            <a:miter lim="800000"/>
            <a:headEnd/>
            <a:tailEnd/>
          </a:ln>
        </p:spPr>
      </p:pic>
      <p:pic>
        <p:nvPicPr>
          <p:cNvPr id="4" name="Resim 3" descr="C:\Users\siu\Downloads\WhatsApp Image 2019-01-23 at 14.22.08.jpeg"/>
          <p:cNvPicPr/>
          <p:nvPr/>
        </p:nvPicPr>
        <p:blipFill>
          <a:blip r:embed="rId3"/>
          <a:srcRect/>
          <a:stretch>
            <a:fillRect/>
          </a:stretch>
        </p:blipFill>
        <p:spPr bwMode="auto">
          <a:xfrm>
            <a:off x="6001406" y="1240072"/>
            <a:ext cx="4734911" cy="4669295"/>
          </a:xfrm>
          <a:prstGeom prst="rect">
            <a:avLst/>
          </a:prstGeom>
          <a:noFill/>
          <a:ln w="9525">
            <a:noFill/>
            <a:miter lim="800000"/>
            <a:headEnd/>
            <a:tailEnd/>
          </a:ln>
        </p:spPr>
      </p:pic>
    </p:spTree>
    <p:extLst>
      <p:ext uri="{BB962C8B-B14F-4D97-AF65-F5344CB8AC3E}">
        <p14:creationId xmlns:p14="http://schemas.microsoft.com/office/powerpoint/2010/main" val="26151908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ikdörtgen 5"/>
          <p:cNvSpPr/>
          <p:nvPr/>
        </p:nvSpPr>
        <p:spPr>
          <a:xfrm>
            <a:off x="1776893" y="623895"/>
            <a:ext cx="4602350" cy="369332"/>
          </a:xfrm>
          <a:prstGeom prst="rect">
            <a:avLst/>
          </a:prstGeom>
        </p:spPr>
        <p:txBody>
          <a:bodyPr wrap="none">
            <a:spAutoFit/>
          </a:bodyPr>
          <a:lstStyle/>
          <a:p>
            <a:r>
              <a:rPr lang="tr-TR" b="1" dirty="0"/>
              <a:t>2024 YILI İÇERİSİNDE DÜZENLENEN EĞİTİMLER</a:t>
            </a:r>
          </a:p>
        </p:txBody>
      </p:sp>
      <p:graphicFrame>
        <p:nvGraphicFramePr>
          <p:cNvPr id="3" name="Tablo 2">
            <a:extLst>
              <a:ext uri="{FF2B5EF4-FFF2-40B4-BE49-F238E27FC236}">
                <a16:creationId xmlns:a16="http://schemas.microsoft.com/office/drawing/2014/main" id="{C2415DD1-F3A5-4B8E-3933-155F72C4E084}"/>
              </a:ext>
            </a:extLst>
          </p:cNvPr>
          <p:cNvGraphicFramePr>
            <a:graphicFrameLocks noGrp="1"/>
          </p:cNvGraphicFramePr>
          <p:nvPr>
            <p:extLst>
              <p:ext uri="{D42A27DB-BD31-4B8C-83A1-F6EECF244321}">
                <p14:modId xmlns:p14="http://schemas.microsoft.com/office/powerpoint/2010/main" val="651610514"/>
              </p:ext>
            </p:extLst>
          </p:nvPr>
        </p:nvGraphicFramePr>
        <p:xfrm>
          <a:off x="903767" y="1254125"/>
          <a:ext cx="10175359" cy="4636144"/>
        </p:xfrm>
        <a:graphic>
          <a:graphicData uri="http://schemas.openxmlformats.org/drawingml/2006/table">
            <a:tbl>
              <a:tblPr>
                <a:tableStyleId>{5C22544A-7EE6-4342-B048-85BDC9FD1C3A}</a:tableStyleId>
              </a:tblPr>
              <a:tblGrid>
                <a:gridCol w="1004457">
                  <a:extLst>
                    <a:ext uri="{9D8B030D-6E8A-4147-A177-3AD203B41FA5}">
                      <a16:colId xmlns:a16="http://schemas.microsoft.com/office/drawing/2014/main" val="2493564532"/>
                    </a:ext>
                  </a:extLst>
                </a:gridCol>
                <a:gridCol w="3641158">
                  <a:extLst>
                    <a:ext uri="{9D8B030D-6E8A-4147-A177-3AD203B41FA5}">
                      <a16:colId xmlns:a16="http://schemas.microsoft.com/office/drawing/2014/main" val="1755173349"/>
                    </a:ext>
                  </a:extLst>
                </a:gridCol>
                <a:gridCol w="2495447">
                  <a:extLst>
                    <a:ext uri="{9D8B030D-6E8A-4147-A177-3AD203B41FA5}">
                      <a16:colId xmlns:a16="http://schemas.microsoft.com/office/drawing/2014/main" val="199251276"/>
                    </a:ext>
                  </a:extLst>
                </a:gridCol>
                <a:gridCol w="3034297">
                  <a:extLst>
                    <a:ext uri="{9D8B030D-6E8A-4147-A177-3AD203B41FA5}">
                      <a16:colId xmlns:a16="http://schemas.microsoft.com/office/drawing/2014/main" val="2901417270"/>
                    </a:ext>
                  </a:extLst>
                </a:gridCol>
              </a:tblGrid>
              <a:tr h="161161">
                <a:tc>
                  <a:txBody>
                    <a:bodyPr/>
                    <a:lstStyle/>
                    <a:p>
                      <a:pPr algn="ctr" fontAlgn="b"/>
                      <a:r>
                        <a:rPr lang="tr-TR" sz="1800" b="1" u="none" strike="noStrike" dirty="0">
                          <a:effectLst/>
                        </a:rPr>
                        <a:t>Sıra No</a:t>
                      </a:r>
                      <a:endParaRPr lang="tr-TR" sz="1800" b="1" i="0" u="none" strike="noStrike" dirty="0">
                        <a:solidFill>
                          <a:srgbClr val="000000"/>
                        </a:solidFill>
                        <a:effectLst/>
                        <a:latin typeface="Calibri" panose="020F0502020204030204" pitchFamily="34" charset="0"/>
                      </a:endParaRPr>
                    </a:p>
                  </a:txBody>
                  <a:tcPr marL="8058" marR="8058" marT="8058" marB="0" anchor="b"/>
                </a:tc>
                <a:tc>
                  <a:txBody>
                    <a:bodyPr/>
                    <a:lstStyle/>
                    <a:p>
                      <a:pPr algn="ctr" fontAlgn="b"/>
                      <a:r>
                        <a:rPr lang="tr-TR" sz="1800" b="1" u="none" strike="noStrike" dirty="0">
                          <a:effectLst/>
                        </a:rPr>
                        <a:t>Etkinliğin Adı</a:t>
                      </a:r>
                      <a:endParaRPr lang="tr-TR" sz="1800" b="1" i="0" u="none" strike="noStrike" dirty="0">
                        <a:solidFill>
                          <a:srgbClr val="000000"/>
                        </a:solidFill>
                        <a:effectLst/>
                        <a:latin typeface="Calibri" panose="020F0502020204030204" pitchFamily="34" charset="0"/>
                      </a:endParaRPr>
                    </a:p>
                  </a:txBody>
                  <a:tcPr marL="8058" marR="8058" marT="8058" marB="0" anchor="b"/>
                </a:tc>
                <a:tc>
                  <a:txBody>
                    <a:bodyPr/>
                    <a:lstStyle/>
                    <a:p>
                      <a:pPr algn="ctr" fontAlgn="b"/>
                      <a:r>
                        <a:rPr lang="tr-TR" sz="1800" b="1" u="none" strike="noStrike">
                          <a:effectLst/>
                        </a:rPr>
                        <a:t>Tarihi</a:t>
                      </a:r>
                      <a:endParaRPr lang="tr-TR" sz="1800" b="1" i="0" u="none" strike="noStrike">
                        <a:solidFill>
                          <a:srgbClr val="000000"/>
                        </a:solidFill>
                        <a:effectLst/>
                        <a:latin typeface="Calibri" panose="020F0502020204030204" pitchFamily="34" charset="0"/>
                      </a:endParaRPr>
                    </a:p>
                  </a:txBody>
                  <a:tcPr marL="8058" marR="8058" marT="8058" marB="0" anchor="b"/>
                </a:tc>
                <a:tc>
                  <a:txBody>
                    <a:bodyPr/>
                    <a:lstStyle/>
                    <a:p>
                      <a:pPr algn="ctr" fontAlgn="b"/>
                      <a:r>
                        <a:rPr lang="tr-TR" sz="1800" b="1" u="none" strike="noStrike" dirty="0">
                          <a:effectLst/>
                        </a:rPr>
                        <a:t>Sonuçlar</a:t>
                      </a:r>
                      <a:endParaRPr lang="tr-TR" sz="1800" b="1" i="0" u="none" strike="noStrike" dirty="0">
                        <a:solidFill>
                          <a:srgbClr val="000000"/>
                        </a:solidFill>
                        <a:effectLst/>
                        <a:latin typeface="Calibri" panose="020F0502020204030204" pitchFamily="34" charset="0"/>
                      </a:endParaRPr>
                    </a:p>
                  </a:txBody>
                  <a:tcPr marL="8058" marR="8058" marT="8058" marB="0" anchor="b"/>
                </a:tc>
                <a:extLst>
                  <a:ext uri="{0D108BD9-81ED-4DB2-BD59-A6C34878D82A}">
                    <a16:rowId xmlns:a16="http://schemas.microsoft.com/office/drawing/2014/main" val="2380768446"/>
                  </a:ext>
                </a:extLst>
              </a:tr>
              <a:tr h="483482">
                <a:tc>
                  <a:txBody>
                    <a:bodyPr/>
                    <a:lstStyle/>
                    <a:p>
                      <a:pPr algn="ctr" fontAlgn="ctr"/>
                      <a:r>
                        <a:rPr lang="tr-TR" sz="1400" u="none" strike="noStrike">
                          <a:effectLst/>
                        </a:rPr>
                        <a:t>1</a:t>
                      </a:r>
                      <a:endParaRPr lang="tr-TR" sz="1400" b="0" i="0" u="none" strike="noStrike">
                        <a:solidFill>
                          <a:srgbClr val="000000"/>
                        </a:solidFill>
                        <a:effectLst/>
                        <a:latin typeface="Calibri" panose="020F0502020204030204" pitchFamily="34" charset="0"/>
                      </a:endParaRPr>
                    </a:p>
                  </a:txBody>
                  <a:tcPr marL="8058" marR="8058" marT="8058" marB="0" anchor="ctr"/>
                </a:tc>
                <a:tc>
                  <a:txBody>
                    <a:bodyPr/>
                    <a:lstStyle/>
                    <a:p>
                      <a:pPr algn="l" fontAlgn="ctr"/>
                      <a:r>
                        <a:rPr lang="tr-TR" sz="1400" u="none" strike="noStrike">
                          <a:effectLst/>
                        </a:rPr>
                        <a:t>İngilizce A1/1 Dil Kursu (Siirt 3. Komando Tugay Personellerine Yönelik)</a:t>
                      </a:r>
                      <a:endParaRPr lang="tr-TR" sz="1400" b="0" i="0" u="none" strike="noStrike">
                        <a:solidFill>
                          <a:srgbClr val="000000"/>
                        </a:solidFill>
                        <a:effectLst/>
                        <a:latin typeface="Calibri" panose="020F0502020204030204" pitchFamily="34" charset="0"/>
                      </a:endParaRPr>
                    </a:p>
                  </a:txBody>
                  <a:tcPr marL="8058" marR="8058" marT="8058" marB="0" anchor="ctr"/>
                </a:tc>
                <a:tc>
                  <a:txBody>
                    <a:bodyPr/>
                    <a:lstStyle/>
                    <a:p>
                      <a:pPr algn="ctr" fontAlgn="ctr"/>
                      <a:r>
                        <a:rPr lang="tr-TR" sz="1400" u="none" strike="noStrike" dirty="0">
                          <a:effectLst/>
                        </a:rPr>
                        <a:t>26.03.2024 - 25.04.2024</a:t>
                      </a:r>
                      <a:endParaRPr lang="tr-TR" sz="1400" b="0" i="0" u="none" strike="noStrike" dirty="0">
                        <a:solidFill>
                          <a:srgbClr val="000000"/>
                        </a:solidFill>
                        <a:effectLst/>
                        <a:latin typeface="Calibri" panose="020F0502020204030204" pitchFamily="34" charset="0"/>
                      </a:endParaRPr>
                    </a:p>
                  </a:txBody>
                  <a:tcPr marL="8058" marR="8058" marT="8058" marB="0" anchor="ctr"/>
                </a:tc>
                <a:tc>
                  <a:txBody>
                    <a:bodyPr/>
                    <a:lstStyle/>
                    <a:p>
                      <a:pPr algn="l" fontAlgn="ctr"/>
                      <a:r>
                        <a:rPr lang="tr-TR" sz="1400" u="none" strike="noStrike" dirty="0">
                          <a:effectLst/>
                        </a:rPr>
                        <a:t>61 Katılımcı eğitime katılmış olup, 42700 TL kurstan gelir elde edilmiştir.</a:t>
                      </a:r>
                      <a:endParaRPr lang="tr-TR" sz="1400" b="0" i="0" u="none" strike="noStrike" dirty="0">
                        <a:solidFill>
                          <a:srgbClr val="000000"/>
                        </a:solidFill>
                        <a:effectLst/>
                        <a:latin typeface="Calibri" panose="020F0502020204030204" pitchFamily="34" charset="0"/>
                      </a:endParaRPr>
                    </a:p>
                  </a:txBody>
                  <a:tcPr marL="8058" marR="8058" marT="8058" marB="0" anchor="ctr"/>
                </a:tc>
                <a:extLst>
                  <a:ext uri="{0D108BD9-81ED-4DB2-BD59-A6C34878D82A}">
                    <a16:rowId xmlns:a16="http://schemas.microsoft.com/office/drawing/2014/main" val="2901915740"/>
                  </a:ext>
                </a:extLst>
              </a:tr>
              <a:tr h="483482">
                <a:tc>
                  <a:txBody>
                    <a:bodyPr/>
                    <a:lstStyle/>
                    <a:p>
                      <a:pPr algn="ctr" fontAlgn="ctr"/>
                      <a:r>
                        <a:rPr lang="tr-TR" sz="1400" u="none" strike="noStrike">
                          <a:effectLst/>
                        </a:rPr>
                        <a:t>2</a:t>
                      </a:r>
                      <a:endParaRPr lang="tr-TR" sz="1400" b="0" i="0" u="none" strike="noStrike">
                        <a:solidFill>
                          <a:srgbClr val="000000"/>
                        </a:solidFill>
                        <a:effectLst/>
                        <a:latin typeface="Calibri" panose="020F0502020204030204" pitchFamily="34" charset="0"/>
                      </a:endParaRPr>
                    </a:p>
                  </a:txBody>
                  <a:tcPr marL="8058" marR="8058" marT="8058" marB="0" anchor="ctr"/>
                </a:tc>
                <a:tc>
                  <a:txBody>
                    <a:bodyPr/>
                    <a:lstStyle/>
                    <a:p>
                      <a:pPr algn="l" fontAlgn="b"/>
                      <a:r>
                        <a:rPr lang="tr-TR" sz="1400" u="none" strike="noStrike" dirty="0">
                          <a:effectLst/>
                        </a:rPr>
                        <a:t>Arapça A1/1 Dil Kursu (Siirt 3. Komando Tugay Personellerine Yönelik)</a:t>
                      </a:r>
                      <a:endParaRPr lang="tr-TR" sz="1400" b="0" i="0" u="none" strike="noStrike" dirty="0">
                        <a:solidFill>
                          <a:srgbClr val="000000"/>
                        </a:solidFill>
                        <a:effectLst/>
                        <a:latin typeface="Calibri" panose="020F0502020204030204" pitchFamily="34" charset="0"/>
                      </a:endParaRPr>
                    </a:p>
                  </a:txBody>
                  <a:tcPr marL="8058" marR="8058" marT="8058" marB="0" anchor="b"/>
                </a:tc>
                <a:tc>
                  <a:txBody>
                    <a:bodyPr/>
                    <a:lstStyle/>
                    <a:p>
                      <a:pPr algn="ctr" fontAlgn="ctr"/>
                      <a:r>
                        <a:rPr lang="tr-TR" sz="1400" u="none" strike="noStrike">
                          <a:effectLst/>
                        </a:rPr>
                        <a:t>27.03.2024 - 26.04.2024</a:t>
                      </a:r>
                      <a:endParaRPr lang="tr-TR" sz="1400" b="0" i="0" u="none" strike="noStrike">
                        <a:solidFill>
                          <a:srgbClr val="000000"/>
                        </a:solidFill>
                        <a:effectLst/>
                        <a:latin typeface="Calibri" panose="020F0502020204030204" pitchFamily="34" charset="0"/>
                      </a:endParaRPr>
                    </a:p>
                  </a:txBody>
                  <a:tcPr marL="8058" marR="8058" marT="8058" marB="0" anchor="ctr"/>
                </a:tc>
                <a:tc>
                  <a:txBody>
                    <a:bodyPr/>
                    <a:lstStyle/>
                    <a:p>
                      <a:pPr algn="l" fontAlgn="ctr"/>
                      <a:r>
                        <a:rPr lang="tr-TR" sz="1400" u="none" strike="noStrike">
                          <a:effectLst/>
                        </a:rPr>
                        <a:t>9 Katılımcı eğitime katılmış olup, 6300 TL kurstan gelir elde edilmiştir.</a:t>
                      </a:r>
                      <a:endParaRPr lang="tr-TR" sz="1400" b="0" i="0" u="none" strike="noStrike">
                        <a:solidFill>
                          <a:srgbClr val="000000"/>
                        </a:solidFill>
                        <a:effectLst/>
                        <a:latin typeface="Calibri" panose="020F0502020204030204" pitchFamily="34" charset="0"/>
                      </a:endParaRPr>
                    </a:p>
                  </a:txBody>
                  <a:tcPr marL="8058" marR="8058" marT="8058" marB="0" anchor="ctr"/>
                </a:tc>
                <a:extLst>
                  <a:ext uri="{0D108BD9-81ED-4DB2-BD59-A6C34878D82A}">
                    <a16:rowId xmlns:a16="http://schemas.microsoft.com/office/drawing/2014/main" val="2353132381"/>
                  </a:ext>
                </a:extLst>
              </a:tr>
              <a:tr h="483482">
                <a:tc>
                  <a:txBody>
                    <a:bodyPr/>
                    <a:lstStyle/>
                    <a:p>
                      <a:pPr algn="ctr" fontAlgn="ctr"/>
                      <a:r>
                        <a:rPr lang="tr-TR" sz="1400" u="none" strike="noStrike">
                          <a:effectLst/>
                        </a:rPr>
                        <a:t>3</a:t>
                      </a:r>
                      <a:endParaRPr lang="tr-TR" sz="1400" b="0" i="0" u="none" strike="noStrike">
                        <a:solidFill>
                          <a:srgbClr val="000000"/>
                        </a:solidFill>
                        <a:effectLst/>
                        <a:latin typeface="Calibri" panose="020F0502020204030204" pitchFamily="34" charset="0"/>
                      </a:endParaRPr>
                    </a:p>
                  </a:txBody>
                  <a:tcPr marL="8058" marR="8058" marT="8058" marB="0" anchor="ctr"/>
                </a:tc>
                <a:tc>
                  <a:txBody>
                    <a:bodyPr/>
                    <a:lstStyle/>
                    <a:p>
                      <a:pPr algn="l" fontAlgn="ctr"/>
                      <a:r>
                        <a:rPr lang="tr-TR" sz="1400" u="none" strike="noStrike">
                          <a:effectLst/>
                        </a:rPr>
                        <a:t>Deney Hayvanları Kullanım Sertifikası Eğitimi</a:t>
                      </a:r>
                      <a:endParaRPr lang="tr-TR" sz="1400" b="0" i="0" u="none" strike="noStrike">
                        <a:solidFill>
                          <a:srgbClr val="000000"/>
                        </a:solidFill>
                        <a:effectLst/>
                        <a:latin typeface="Calibri" panose="020F0502020204030204" pitchFamily="34" charset="0"/>
                      </a:endParaRPr>
                    </a:p>
                  </a:txBody>
                  <a:tcPr marL="8058" marR="8058" marT="8058" marB="0" anchor="ctr"/>
                </a:tc>
                <a:tc>
                  <a:txBody>
                    <a:bodyPr/>
                    <a:lstStyle/>
                    <a:p>
                      <a:pPr algn="ctr" fontAlgn="ctr"/>
                      <a:r>
                        <a:rPr lang="tr-TR" sz="1400" u="none" strike="noStrike">
                          <a:effectLst/>
                        </a:rPr>
                        <a:t>15.04.2024 - 24.04.2024</a:t>
                      </a:r>
                      <a:endParaRPr lang="tr-TR" sz="1400" b="0" i="0" u="none" strike="noStrike">
                        <a:solidFill>
                          <a:srgbClr val="000000"/>
                        </a:solidFill>
                        <a:effectLst/>
                        <a:latin typeface="Calibri" panose="020F0502020204030204" pitchFamily="34" charset="0"/>
                      </a:endParaRPr>
                    </a:p>
                  </a:txBody>
                  <a:tcPr marL="8058" marR="8058" marT="8058" marB="0" anchor="ctr"/>
                </a:tc>
                <a:tc>
                  <a:txBody>
                    <a:bodyPr/>
                    <a:lstStyle/>
                    <a:p>
                      <a:pPr algn="l" fontAlgn="ctr"/>
                      <a:r>
                        <a:rPr lang="tr-TR" sz="1400" u="none" strike="noStrike">
                          <a:effectLst/>
                        </a:rPr>
                        <a:t>27 Katılımcı eğitime katılmış olup, 67500 TL kurstan gelir elde edilmiştir.</a:t>
                      </a:r>
                      <a:endParaRPr lang="tr-TR" sz="1400" b="0" i="0" u="none" strike="noStrike">
                        <a:solidFill>
                          <a:srgbClr val="000000"/>
                        </a:solidFill>
                        <a:effectLst/>
                        <a:latin typeface="Calibri" panose="020F0502020204030204" pitchFamily="34" charset="0"/>
                      </a:endParaRPr>
                    </a:p>
                  </a:txBody>
                  <a:tcPr marL="8058" marR="8058" marT="8058" marB="0" anchor="ctr"/>
                </a:tc>
                <a:extLst>
                  <a:ext uri="{0D108BD9-81ED-4DB2-BD59-A6C34878D82A}">
                    <a16:rowId xmlns:a16="http://schemas.microsoft.com/office/drawing/2014/main" val="899693727"/>
                  </a:ext>
                </a:extLst>
              </a:tr>
              <a:tr h="483482">
                <a:tc>
                  <a:txBody>
                    <a:bodyPr/>
                    <a:lstStyle/>
                    <a:p>
                      <a:pPr algn="ctr" fontAlgn="ctr"/>
                      <a:r>
                        <a:rPr lang="tr-TR" sz="1400" u="none" strike="noStrike">
                          <a:effectLst/>
                        </a:rPr>
                        <a:t>4</a:t>
                      </a:r>
                      <a:endParaRPr lang="tr-TR" sz="1400" b="0" i="0" u="none" strike="noStrike">
                        <a:solidFill>
                          <a:srgbClr val="000000"/>
                        </a:solidFill>
                        <a:effectLst/>
                        <a:latin typeface="Calibri" panose="020F0502020204030204" pitchFamily="34" charset="0"/>
                      </a:endParaRPr>
                    </a:p>
                  </a:txBody>
                  <a:tcPr marL="8058" marR="8058" marT="8058" marB="0" anchor="ctr"/>
                </a:tc>
                <a:tc>
                  <a:txBody>
                    <a:bodyPr/>
                    <a:lstStyle/>
                    <a:p>
                      <a:pPr algn="l" fontAlgn="b"/>
                      <a:r>
                        <a:rPr lang="tr-TR" sz="1400" u="none" strike="noStrike">
                          <a:effectLst/>
                        </a:rPr>
                        <a:t>İngilizce A1/2 Dil Kursu (Siirt 3. Komando Tugay Personellerine Yönelik)</a:t>
                      </a:r>
                      <a:endParaRPr lang="tr-TR" sz="1400" b="0" i="0" u="none" strike="noStrike">
                        <a:solidFill>
                          <a:srgbClr val="000000"/>
                        </a:solidFill>
                        <a:effectLst/>
                        <a:latin typeface="Calibri" panose="020F0502020204030204" pitchFamily="34" charset="0"/>
                      </a:endParaRPr>
                    </a:p>
                  </a:txBody>
                  <a:tcPr marL="8058" marR="8058" marT="8058" marB="0" anchor="b"/>
                </a:tc>
                <a:tc>
                  <a:txBody>
                    <a:bodyPr/>
                    <a:lstStyle/>
                    <a:p>
                      <a:pPr algn="ctr" fontAlgn="ctr"/>
                      <a:r>
                        <a:rPr lang="tr-TR" sz="1400" u="none" strike="noStrike">
                          <a:effectLst/>
                        </a:rPr>
                        <a:t>22.05.2024 - 13.06.2024 </a:t>
                      </a:r>
                      <a:endParaRPr lang="tr-TR" sz="1400" b="0" i="0" u="none" strike="noStrike">
                        <a:solidFill>
                          <a:srgbClr val="000000"/>
                        </a:solidFill>
                        <a:effectLst/>
                        <a:latin typeface="Calibri" panose="020F0502020204030204" pitchFamily="34" charset="0"/>
                      </a:endParaRPr>
                    </a:p>
                  </a:txBody>
                  <a:tcPr marL="8058" marR="8058" marT="8058" marB="0" anchor="ctr"/>
                </a:tc>
                <a:tc>
                  <a:txBody>
                    <a:bodyPr/>
                    <a:lstStyle/>
                    <a:p>
                      <a:pPr algn="l" fontAlgn="ctr"/>
                      <a:r>
                        <a:rPr lang="tr-TR" sz="1400" u="none" strike="noStrike">
                          <a:effectLst/>
                        </a:rPr>
                        <a:t>25 Katılımcı eğitime katılmış olup, 17500 TL kurstan gelir elde edilmiştir.</a:t>
                      </a:r>
                      <a:endParaRPr lang="tr-TR" sz="1400" b="0" i="0" u="none" strike="noStrike">
                        <a:solidFill>
                          <a:srgbClr val="000000"/>
                        </a:solidFill>
                        <a:effectLst/>
                        <a:latin typeface="Calibri" panose="020F0502020204030204" pitchFamily="34" charset="0"/>
                      </a:endParaRPr>
                    </a:p>
                  </a:txBody>
                  <a:tcPr marL="8058" marR="8058" marT="8058" marB="0" anchor="ctr"/>
                </a:tc>
                <a:extLst>
                  <a:ext uri="{0D108BD9-81ED-4DB2-BD59-A6C34878D82A}">
                    <a16:rowId xmlns:a16="http://schemas.microsoft.com/office/drawing/2014/main" val="1494155340"/>
                  </a:ext>
                </a:extLst>
              </a:tr>
              <a:tr h="805803">
                <a:tc>
                  <a:txBody>
                    <a:bodyPr/>
                    <a:lstStyle/>
                    <a:p>
                      <a:pPr algn="ctr" fontAlgn="ctr"/>
                      <a:r>
                        <a:rPr lang="tr-TR" sz="1400" u="none" strike="noStrike">
                          <a:effectLst/>
                        </a:rPr>
                        <a:t>5</a:t>
                      </a:r>
                      <a:endParaRPr lang="tr-TR" sz="1400" b="0" i="0" u="none" strike="noStrike">
                        <a:solidFill>
                          <a:srgbClr val="000000"/>
                        </a:solidFill>
                        <a:effectLst/>
                        <a:latin typeface="Calibri" panose="020F0502020204030204" pitchFamily="34" charset="0"/>
                      </a:endParaRPr>
                    </a:p>
                  </a:txBody>
                  <a:tcPr marL="8058" marR="8058" marT="8058" marB="0" anchor="ctr"/>
                </a:tc>
                <a:tc>
                  <a:txBody>
                    <a:bodyPr/>
                    <a:lstStyle/>
                    <a:p>
                      <a:pPr algn="l" fontAlgn="ctr"/>
                      <a:r>
                        <a:rPr lang="tr-TR" sz="1400" u="none" strike="noStrike">
                          <a:effectLst/>
                        </a:rPr>
                        <a:t>Üniversitemizde Görev Yapan Öğretim Görevlilerine Eğiticilerin Eğitimine yönelik “Ölçme ve Değerlendirme” Eğitimi</a:t>
                      </a:r>
                      <a:endParaRPr lang="tr-TR" sz="1400" b="0" i="0" u="none" strike="noStrike">
                        <a:solidFill>
                          <a:srgbClr val="000000"/>
                        </a:solidFill>
                        <a:effectLst/>
                        <a:latin typeface="Calibri" panose="020F0502020204030204" pitchFamily="34" charset="0"/>
                      </a:endParaRPr>
                    </a:p>
                  </a:txBody>
                  <a:tcPr marL="8058" marR="8058" marT="8058" marB="0" anchor="ctr"/>
                </a:tc>
                <a:tc>
                  <a:txBody>
                    <a:bodyPr/>
                    <a:lstStyle/>
                    <a:p>
                      <a:pPr algn="ctr" fontAlgn="ctr"/>
                      <a:r>
                        <a:rPr lang="tr-TR" sz="1400" u="none" strike="noStrike">
                          <a:effectLst/>
                        </a:rPr>
                        <a:t>03.06.2024 - 05.06.2024 </a:t>
                      </a:r>
                      <a:endParaRPr lang="tr-TR" sz="1400" b="0" i="0" u="none" strike="noStrike">
                        <a:solidFill>
                          <a:srgbClr val="000000"/>
                        </a:solidFill>
                        <a:effectLst/>
                        <a:latin typeface="Calibri" panose="020F0502020204030204" pitchFamily="34" charset="0"/>
                      </a:endParaRPr>
                    </a:p>
                  </a:txBody>
                  <a:tcPr marL="8058" marR="8058" marT="8058" marB="0" anchor="ctr"/>
                </a:tc>
                <a:tc>
                  <a:txBody>
                    <a:bodyPr/>
                    <a:lstStyle/>
                    <a:p>
                      <a:pPr algn="l" fontAlgn="b"/>
                      <a:r>
                        <a:rPr lang="tr-TR" sz="1400" u="none" strike="noStrike">
                          <a:effectLst/>
                        </a:rPr>
                        <a:t>141 Katılımcı eğitime katılmış olup, Kursun kurum içi personellere verilmesinden dolayı ücretsiz organizasyon yapılmıştır.</a:t>
                      </a:r>
                      <a:endParaRPr lang="tr-TR" sz="1400" b="0" i="0" u="none" strike="noStrike">
                        <a:solidFill>
                          <a:srgbClr val="000000"/>
                        </a:solidFill>
                        <a:effectLst/>
                        <a:latin typeface="Calibri" panose="020F0502020204030204" pitchFamily="34" charset="0"/>
                      </a:endParaRPr>
                    </a:p>
                  </a:txBody>
                  <a:tcPr marL="8058" marR="8058" marT="8058" marB="0" anchor="b"/>
                </a:tc>
                <a:extLst>
                  <a:ext uri="{0D108BD9-81ED-4DB2-BD59-A6C34878D82A}">
                    <a16:rowId xmlns:a16="http://schemas.microsoft.com/office/drawing/2014/main" val="858165689"/>
                  </a:ext>
                </a:extLst>
              </a:tr>
              <a:tr h="483482">
                <a:tc>
                  <a:txBody>
                    <a:bodyPr/>
                    <a:lstStyle/>
                    <a:p>
                      <a:pPr algn="ctr" fontAlgn="ctr"/>
                      <a:r>
                        <a:rPr lang="tr-TR" sz="1400" u="none" strike="noStrike">
                          <a:effectLst/>
                        </a:rPr>
                        <a:t>6</a:t>
                      </a:r>
                      <a:endParaRPr lang="tr-TR" sz="1400" b="0" i="0" u="none" strike="noStrike">
                        <a:solidFill>
                          <a:srgbClr val="000000"/>
                        </a:solidFill>
                        <a:effectLst/>
                        <a:latin typeface="Calibri" panose="020F0502020204030204" pitchFamily="34" charset="0"/>
                      </a:endParaRPr>
                    </a:p>
                  </a:txBody>
                  <a:tcPr marL="8058" marR="8058" marT="8058" marB="0" anchor="ctr"/>
                </a:tc>
                <a:tc>
                  <a:txBody>
                    <a:bodyPr/>
                    <a:lstStyle/>
                    <a:p>
                      <a:pPr algn="l" fontAlgn="ctr"/>
                      <a:r>
                        <a:rPr lang="tr-TR" sz="1400" u="none" strike="noStrike">
                          <a:effectLst/>
                        </a:rPr>
                        <a:t>Sertifikalı Yapay Zekâ ve Makine</a:t>
                      </a:r>
                      <a:br>
                        <a:rPr lang="tr-TR" sz="1400" u="none" strike="noStrike">
                          <a:effectLst/>
                        </a:rPr>
                      </a:br>
                      <a:r>
                        <a:rPr lang="tr-TR" sz="1400" u="none" strike="noStrike">
                          <a:effectLst/>
                        </a:rPr>
                        <a:t>Öğrenme Eğitimi</a:t>
                      </a:r>
                      <a:endParaRPr lang="tr-TR" sz="1400" b="0" i="0" u="none" strike="noStrike">
                        <a:solidFill>
                          <a:srgbClr val="000000"/>
                        </a:solidFill>
                        <a:effectLst/>
                        <a:latin typeface="Calibri" panose="020F0502020204030204" pitchFamily="34" charset="0"/>
                      </a:endParaRPr>
                    </a:p>
                  </a:txBody>
                  <a:tcPr marL="8058" marR="8058" marT="8058" marB="0" anchor="ctr"/>
                </a:tc>
                <a:tc>
                  <a:txBody>
                    <a:bodyPr/>
                    <a:lstStyle/>
                    <a:p>
                      <a:pPr algn="ctr" fontAlgn="ctr"/>
                      <a:r>
                        <a:rPr lang="tr-TR" sz="1400" u="none" strike="noStrike">
                          <a:effectLst/>
                        </a:rPr>
                        <a:t>16.08.2024 - 17.10.2024</a:t>
                      </a:r>
                      <a:endParaRPr lang="tr-TR" sz="1400" b="0" i="0" u="none" strike="noStrike">
                        <a:solidFill>
                          <a:srgbClr val="000000"/>
                        </a:solidFill>
                        <a:effectLst/>
                        <a:latin typeface="Calibri" panose="020F0502020204030204" pitchFamily="34" charset="0"/>
                      </a:endParaRPr>
                    </a:p>
                  </a:txBody>
                  <a:tcPr marL="8058" marR="8058" marT="8058" marB="0" anchor="ctr"/>
                </a:tc>
                <a:tc>
                  <a:txBody>
                    <a:bodyPr/>
                    <a:lstStyle/>
                    <a:p>
                      <a:pPr algn="l" fontAlgn="ctr"/>
                      <a:r>
                        <a:rPr lang="tr-TR" sz="1400" u="none" strike="noStrike">
                          <a:effectLst/>
                        </a:rPr>
                        <a:t>17 Katılımcı eğitime katılmış olup, 59500 TL kurstan gelir elde edilmiştir.</a:t>
                      </a:r>
                      <a:endParaRPr lang="tr-TR" sz="1400" b="0" i="0" u="none" strike="noStrike">
                        <a:solidFill>
                          <a:srgbClr val="000000"/>
                        </a:solidFill>
                        <a:effectLst/>
                        <a:latin typeface="Calibri" panose="020F0502020204030204" pitchFamily="34" charset="0"/>
                      </a:endParaRPr>
                    </a:p>
                  </a:txBody>
                  <a:tcPr marL="8058" marR="8058" marT="8058" marB="0" anchor="ctr"/>
                </a:tc>
                <a:extLst>
                  <a:ext uri="{0D108BD9-81ED-4DB2-BD59-A6C34878D82A}">
                    <a16:rowId xmlns:a16="http://schemas.microsoft.com/office/drawing/2014/main" val="2958842662"/>
                  </a:ext>
                </a:extLst>
              </a:tr>
              <a:tr h="966964">
                <a:tc>
                  <a:txBody>
                    <a:bodyPr/>
                    <a:lstStyle/>
                    <a:p>
                      <a:pPr algn="ctr" fontAlgn="ctr"/>
                      <a:r>
                        <a:rPr lang="tr-TR" sz="1400" u="none" strike="noStrike">
                          <a:effectLst/>
                        </a:rPr>
                        <a:t>7</a:t>
                      </a:r>
                      <a:endParaRPr lang="tr-TR" sz="1400" b="0" i="0" u="none" strike="noStrike">
                        <a:solidFill>
                          <a:srgbClr val="000000"/>
                        </a:solidFill>
                        <a:effectLst/>
                        <a:latin typeface="Calibri" panose="020F0502020204030204" pitchFamily="34" charset="0"/>
                      </a:endParaRPr>
                    </a:p>
                  </a:txBody>
                  <a:tcPr marL="8058" marR="8058" marT="8058" marB="0" anchor="ctr"/>
                </a:tc>
                <a:tc>
                  <a:txBody>
                    <a:bodyPr/>
                    <a:lstStyle/>
                    <a:p>
                      <a:pPr algn="l" fontAlgn="ctr"/>
                      <a:r>
                        <a:rPr lang="tr-TR" sz="1400" u="none" strike="noStrike" dirty="0">
                          <a:effectLst/>
                        </a:rPr>
                        <a:t>Üniversitemizde görev yapan doktor öğretim üyeleri, doktorasını tamamlamış öğretim görevlileri ve araştırma görevlilerine "TÜBİTAK Programlarına Yönelik Proje Hazırlama Stratejiler" Eğitimi</a:t>
                      </a:r>
                      <a:endParaRPr lang="tr-TR" sz="1400" b="0" i="0" u="none" strike="noStrike" dirty="0">
                        <a:solidFill>
                          <a:srgbClr val="000000"/>
                        </a:solidFill>
                        <a:effectLst/>
                        <a:latin typeface="Calibri" panose="020F0502020204030204" pitchFamily="34" charset="0"/>
                      </a:endParaRPr>
                    </a:p>
                  </a:txBody>
                  <a:tcPr marL="8058" marR="8058" marT="8058" marB="0" anchor="ctr"/>
                </a:tc>
                <a:tc>
                  <a:txBody>
                    <a:bodyPr/>
                    <a:lstStyle/>
                    <a:p>
                      <a:pPr algn="ctr" fontAlgn="ctr"/>
                      <a:r>
                        <a:rPr lang="tr-TR" sz="1400" u="none" strike="noStrike">
                          <a:effectLst/>
                        </a:rPr>
                        <a:t>18.12.2024</a:t>
                      </a:r>
                      <a:endParaRPr lang="tr-TR" sz="1400" b="0" i="0" u="none" strike="noStrike">
                        <a:solidFill>
                          <a:srgbClr val="000000"/>
                        </a:solidFill>
                        <a:effectLst/>
                        <a:latin typeface="Calibri" panose="020F0502020204030204" pitchFamily="34" charset="0"/>
                      </a:endParaRPr>
                    </a:p>
                  </a:txBody>
                  <a:tcPr marL="8058" marR="8058" marT="8058" marB="0" anchor="ctr"/>
                </a:tc>
                <a:tc>
                  <a:txBody>
                    <a:bodyPr/>
                    <a:lstStyle/>
                    <a:p>
                      <a:pPr algn="l" fontAlgn="ctr"/>
                      <a:r>
                        <a:rPr lang="tr-TR" sz="1400" u="none" strike="noStrike" dirty="0">
                          <a:effectLst/>
                        </a:rPr>
                        <a:t>46 Katılımcı eğitime katılmış olup, Kursun kurum içi personellere verilmesinden dolayı ücretsiz organizasyon yapılmıştır.</a:t>
                      </a:r>
                      <a:endParaRPr lang="tr-TR" sz="1400" b="0" i="0" u="none" strike="noStrike" dirty="0">
                        <a:solidFill>
                          <a:srgbClr val="000000"/>
                        </a:solidFill>
                        <a:effectLst/>
                        <a:latin typeface="Calibri" panose="020F0502020204030204" pitchFamily="34" charset="0"/>
                      </a:endParaRPr>
                    </a:p>
                  </a:txBody>
                  <a:tcPr marL="8058" marR="8058" marT="8058" marB="0" anchor="ctr"/>
                </a:tc>
                <a:extLst>
                  <a:ext uri="{0D108BD9-81ED-4DB2-BD59-A6C34878D82A}">
                    <a16:rowId xmlns:a16="http://schemas.microsoft.com/office/drawing/2014/main" val="3297105084"/>
                  </a:ext>
                </a:extLst>
              </a:tr>
            </a:tbl>
          </a:graphicData>
        </a:graphic>
      </p:graphicFrame>
    </p:spTree>
    <p:extLst>
      <p:ext uri="{BB962C8B-B14F-4D97-AF65-F5344CB8AC3E}">
        <p14:creationId xmlns:p14="http://schemas.microsoft.com/office/powerpoint/2010/main" val="17996333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1F97C4-62B7-CA7D-B83C-0DE7AB8256D6}"/>
            </a:ext>
          </a:extLst>
        </p:cNvPr>
        <p:cNvGrpSpPr/>
        <p:nvPr/>
      </p:nvGrpSpPr>
      <p:grpSpPr>
        <a:xfrm>
          <a:off x="0" y="0"/>
          <a:ext cx="0" cy="0"/>
          <a:chOff x="0" y="0"/>
          <a:chExt cx="0" cy="0"/>
        </a:xfrm>
      </p:grpSpPr>
      <p:sp>
        <p:nvSpPr>
          <p:cNvPr id="4" name="Dikdörtgen 3">
            <a:extLst>
              <a:ext uri="{FF2B5EF4-FFF2-40B4-BE49-F238E27FC236}">
                <a16:creationId xmlns:a16="http://schemas.microsoft.com/office/drawing/2014/main" id="{8AE79771-2FAF-40AF-6516-EB317344E64B}"/>
              </a:ext>
            </a:extLst>
          </p:cNvPr>
          <p:cNvSpPr/>
          <p:nvPr/>
        </p:nvSpPr>
        <p:spPr>
          <a:xfrm>
            <a:off x="1776894" y="658789"/>
            <a:ext cx="2322495" cy="369332"/>
          </a:xfrm>
          <a:prstGeom prst="rect">
            <a:avLst/>
          </a:prstGeom>
        </p:spPr>
        <p:txBody>
          <a:bodyPr wrap="none">
            <a:spAutoFit/>
          </a:bodyPr>
          <a:lstStyle/>
          <a:p>
            <a:r>
              <a:rPr lang="tr-TR" b="1" dirty="0"/>
              <a:t>BİRİM KALİTE KURULU</a:t>
            </a:r>
          </a:p>
        </p:txBody>
      </p:sp>
      <p:graphicFrame>
        <p:nvGraphicFramePr>
          <p:cNvPr id="9" name="Tablo 8">
            <a:extLst>
              <a:ext uri="{FF2B5EF4-FFF2-40B4-BE49-F238E27FC236}">
                <a16:creationId xmlns:a16="http://schemas.microsoft.com/office/drawing/2014/main" id="{1504510B-1A4D-206B-26CE-56B70D46A6FD}"/>
              </a:ext>
            </a:extLst>
          </p:cNvPr>
          <p:cNvGraphicFramePr>
            <a:graphicFrameLocks noGrp="1"/>
          </p:cNvGraphicFramePr>
          <p:nvPr>
            <p:extLst>
              <p:ext uri="{D42A27DB-BD31-4B8C-83A1-F6EECF244321}">
                <p14:modId xmlns:p14="http://schemas.microsoft.com/office/powerpoint/2010/main" val="2564647433"/>
              </p:ext>
            </p:extLst>
          </p:nvPr>
        </p:nvGraphicFramePr>
        <p:xfrm>
          <a:off x="743319" y="1712357"/>
          <a:ext cx="10705362" cy="2899368"/>
        </p:xfrm>
        <a:graphic>
          <a:graphicData uri="http://schemas.openxmlformats.org/drawingml/2006/table">
            <a:tbl>
              <a:tblPr>
                <a:tableStyleId>{5C22544A-7EE6-4342-B048-85BDC9FD1C3A}</a:tableStyleId>
              </a:tblPr>
              <a:tblGrid>
                <a:gridCol w="881402">
                  <a:extLst>
                    <a:ext uri="{9D8B030D-6E8A-4147-A177-3AD203B41FA5}">
                      <a16:colId xmlns:a16="http://schemas.microsoft.com/office/drawing/2014/main" val="809231135"/>
                    </a:ext>
                  </a:extLst>
                </a:gridCol>
                <a:gridCol w="2862219">
                  <a:extLst>
                    <a:ext uri="{9D8B030D-6E8A-4147-A177-3AD203B41FA5}">
                      <a16:colId xmlns:a16="http://schemas.microsoft.com/office/drawing/2014/main" val="1026769316"/>
                    </a:ext>
                  </a:extLst>
                </a:gridCol>
                <a:gridCol w="1892595">
                  <a:extLst>
                    <a:ext uri="{9D8B030D-6E8A-4147-A177-3AD203B41FA5}">
                      <a16:colId xmlns:a16="http://schemas.microsoft.com/office/drawing/2014/main" val="2102946504"/>
                    </a:ext>
                  </a:extLst>
                </a:gridCol>
                <a:gridCol w="2020186">
                  <a:extLst>
                    <a:ext uri="{9D8B030D-6E8A-4147-A177-3AD203B41FA5}">
                      <a16:colId xmlns:a16="http://schemas.microsoft.com/office/drawing/2014/main" val="1047307304"/>
                    </a:ext>
                  </a:extLst>
                </a:gridCol>
                <a:gridCol w="3048960">
                  <a:extLst>
                    <a:ext uri="{9D8B030D-6E8A-4147-A177-3AD203B41FA5}">
                      <a16:colId xmlns:a16="http://schemas.microsoft.com/office/drawing/2014/main" val="1594889504"/>
                    </a:ext>
                  </a:extLst>
                </a:gridCol>
              </a:tblGrid>
              <a:tr h="483228">
                <a:tc gridSpan="5">
                  <a:txBody>
                    <a:bodyPr/>
                    <a:lstStyle/>
                    <a:p>
                      <a:pPr algn="ctr" fontAlgn="t"/>
                      <a:r>
                        <a:rPr lang="tr-TR" sz="1800" b="1" u="none" strike="noStrike" dirty="0">
                          <a:effectLst/>
                        </a:rPr>
                        <a:t>SÜREKLİ EĞİTİM UYGULAMA VE ARAŞTIRMA MERKEZİ  BİRİM KALİTE KURUL ÜYELERİ</a:t>
                      </a:r>
                      <a:endParaRPr lang="tr-TR" sz="1800" b="1" i="0" u="none" strike="noStrike" dirty="0">
                        <a:solidFill>
                          <a:srgbClr val="000000"/>
                        </a:solidFill>
                        <a:effectLst/>
                        <a:latin typeface="Calibri" panose="020F0502020204030204" pitchFamily="34" charset="0"/>
                      </a:endParaRPr>
                    </a:p>
                  </a:txBody>
                  <a:tcPr marL="9525" marR="9525" marT="9525" marB="0"/>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919513023"/>
                  </a:ext>
                </a:extLst>
              </a:tr>
              <a:tr h="483228">
                <a:tc>
                  <a:txBody>
                    <a:bodyPr/>
                    <a:lstStyle/>
                    <a:p>
                      <a:pPr algn="ctr" fontAlgn="t"/>
                      <a:r>
                        <a:rPr lang="tr-TR" sz="1800" b="1" u="none" strike="noStrike" dirty="0">
                          <a:effectLst/>
                        </a:rPr>
                        <a:t>Sıra No</a:t>
                      </a:r>
                      <a:endParaRPr lang="tr-TR" sz="1800" b="1" i="0" u="none" strike="noStrike" dirty="0">
                        <a:solidFill>
                          <a:srgbClr val="000000"/>
                        </a:solidFill>
                        <a:effectLst/>
                        <a:latin typeface="Calibri" panose="020F0502020204030204" pitchFamily="34" charset="0"/>
                      </a:endParaRPr>
                    </a:p>
                  </a:txBody>
                  <a:tcPr marL="9525" marR="9525" marT="9525" marB="0"/>
                </a:tc>
                <a:tc>
                  <a:txBody>
                    <a:bodyPr/>
                    <a:lstStyle/>
                    <a:p>
                      <a:pPr algn="ctr" fontAlgn="t"/>
                      <a:r>
                        <a:rPr lang="tr-TR" sz="1800" b="1" u="none" strike="noStrike" dirty="0">
                          <a:effectLst/>
                        </a:rPr>
                        <a:t>Adı Soyadı</a:t>
                      </a:r>
                      <a:endParaRPr lang="tr-TR" sz="1800" b="1" i="0" u="none" strike="noStrike" dirty="0">
                        <a:solidFill>
                          <a:srgbClr val="000000"/>
                        </a:solidFill>
                        <a:effectLst/>
                        <a:latin typeface="Calibri" panose="020F0502020204030204" pitchFamily="34" charset="0"/>
                      </a:endParaRPr>
                    </a:p>
                  </a:txBody>
                  <a:tcPr marL="9525" marR="9525" marT="9525" marB="0"/>
                </a:tc>
                <a:tc>
                  <a:txBody>
                    <a:bodyPr/>
                    <a:lstStyle/>
                    <a:p>
                      <a:pPr algn="ctr" fontAlgn="t"/>
                      <a:r>
                        <a:rPr lang="tr-TR" sz="1800" b="1" u="none" strike="noStrike">
                          <a:effectLst/>
                        </a:rPr>
                        <a:t>Görevi</a:t>
                      </a:r>
                      <a:endParaRPr lang="tr-TR" sz="1800" b="1" i="0" u="none" strike="noStrike">
                        <a:solidFill>
                          <a:srgbClr val="000000"/>
                        </a:solidFill>
                        <a:effectLst/>
                        <a:latin typeface="Calibri" panose="020F0502020204030204" pitchFamily="34" charset="0"/>
                      </a:endParaRPr>
                    </a:p>
                  </a:txBody>
                  <a:tcPr marL="9525" marR="9525" marT="9525" marB="0"/>
                </a:tc>
                <a:tc>
                  <a:txBody>
                    <a:bodyPr/>
                    <a:lstStyle/>
                    <a:p>
                      <a:pPr algn="ctr" fontAlgn="t"/>
                      <a:r>
                        <a:rPr lang="tr-TR" sz="1800" b="1" u="none" strike="noStrike">
                          <a:effectLst/>
                        </a:rPr>
                        <a:t>Dahili Numarası</a:t>
                      </a:r>
                      <a:endParaRPr lang="tr-TR" sz="1800" b="1" i="0" u="none" strike="noStrike">
                        <a:solidFill>
                          <a:srgbClr val="000000"/>
                        </a:solidFill>
                        <a:effectLst/>
                        <a:latin typeface="Calibri" panose="020F0502020204030204" pitchFamily="34" charset="0"/>
                      </a:endParaRPr>
                    </a:p>
                  </a:txBody>
                  <a:tcPr marL="9525" marR="9525" marT="9525" marB="0"/>
                </a:tc>
                <a:tc>
                  <a:txBody>
                    <a:bodyPr/>
                    <a:lstStyle/>
                    <a:p>
                      <a:pPr algn="ctr" fontAlgn="t"/>
                      <a:r>
                        <a:rPr lang="tr-TR" sz="1800" b="1" u="none" strike="noStrike" dirty="0">
                          <a:effectLst/>
                        </a:rPr>
                        <a:t>e-mail Adresi</a:t>
                      </a:r>
                      <a:endParaRPr lang="tr-TR" sz="1800" b="1" i="0" u="none" strike="noStrike" dirty="0">
                        <a:solidFill>
                          <a:srgbClr val="000000"/>
                        </a:solidFill>
                        <a:effectLst/>
                        <a:latin typeface="Calibri" panose="020F0502020204030204" pitchFamily="34" charset="0"/>
                      </a:endParaRPr>
                    </a:p>
                  </a:txBody>
                  <a:tcPr marL="9525" marR="9525" marT="9525" marB="0"/>
                </a:tc>
                <a:extLst>
                  <a:ext uri="{0D108BD9-81ED-4DB2-BD59-A6C34878D82A}">
                    <a16:rowId xmlns:a16="http://schemas.microsoft.com/office/drawing/2014/main" val="818905524"/>
                  </a:ext>
                </a:extLst>
              </a:tr>
              <a:tr h="483228">
                <a:tc>
                  <a:txBody>
                    <a:bodyPr/>
                    <a:lstStyle/>
                    <a:p>
                      <a:pPr algn="ctr" fontAlgn="t"/>
                      <a:r>
                        <a:rPr lang="tr-TR" sz="1800" u="none" strike="noStrike">
                          <a:effectLst/>
                        </a:rPr>
                        <a:t>1</a:t>
                      </a:r>
                      <a:endParaRPr lang="tr-TR" sz="1800" b="0" i="0" u="none" strike="noStrike">
                        <a:solidFill>
                          <a:srgbClr val="000000"/>
                        </a:solidFill>
                        <a:effectLst/>
                        <a:latin typeface="Calibri" panose="020F0502020204030204" pitchFamily="34" charset="0"/>
                      </a:endParaRPr>
                    </a:p>
                  </a:txBody>
                  <a:tcPr marL="9525" marR="9525" marT="9525" marB="0"/>
                </a:tc>
                <a:tc>
                  <a:txBody>
                    <a:bodyPr/>
                    <a:lstStyle/>
                    <a:p>
                      <a:pPr algn="l" fontAlgn="t"/>
                      <a:r>
                        <a:rPr lang="tr-TR" sz="1800" u="none" strike="noStrike" dirty="0" err="1">
                          <a:effectLst/>
                        </a:rPr>
                        <a:t>Abdulgani</a:t>
                      </a:r>
                      <a:r>
                        <a:rPr lang="tr-TR" sz="1800" u="none" strike="noStrike" dirty="0">
                          <a:effectLst/>
                        </a:rPr>
                        <a:t> GÖZ</a:t>
                      </a:r>
                      <a:endParaRPr lang="tr-TR" sz="1800" b="0" i="0" u="none" strike="noStrike" dirty="0">
                        <a:solidFill>
                          <a:srgbClr val="000000"/>
                        </a:solidFill>
                        <a:effectLst/>
                        <a:latin typeface="Calibri" panose="020F0502020204030204" pitchFamily="34" charset="0"/>
                      </a:endParaRPr>
                    </a:p>
                  </a:txBody>
                  <a:tcPr marL="9525" marR="9525" marT="9525" marB="0"/>
                </a:tc>
                <a:tc>
                  <a:txBody>
                    <a:bodyPr/>
                    <a:lstStyle/>
                    <a:p>
                      <a:pPr algn="ctr" fontAlgn="t"/>
                      <a:r>
                        <a:rPr lang="tr-TR" sz="1800" u="none" strike="noStrike" dirty="0">
                          <a:effectLst/>
                        </a:rPr>
                        <a:t>Müdür</a:t>
                      </a:r>
                      <a:endParaRPr lang="tr-TR" sz="1800" b="0" i="0" u="none" strike="noStrike" dirty="0">
                        <a:solidFill>
                          <a:srgbClr val="000000"/>
                        </a:solidFill>
                        <a:effectLst/>
                        <a:latin typeface="Calibri" panose="020F0502020204030204" pitchFamily="34" charset="0"/>
                      </a:endParaRPr>
                    </a:p>
                  </a:txBody>
                  <a:tcPr marL="9525" marR="9525" marT="9525" marB="0"/>
                </a:tc>
                <a:tc>
                  <a:txBody>
                    <a:bodyPr/>
                    <a:lstStyle/>
                    <a:p>
                      <a:pPr algn="ctr" fontAlgn="t"/>
                      <a:r>
                        <a:rPr lang="tr-TR" sz="1800" u="none" strike="noStrike" dirty="0">
                          <a:effectLst/>
                        </a:rPr>
                        <a:t>3812</a:t>
                      </a:r>
                      <a:endParaRPr lang="tr-TR" sz="1800" b="0" i="0" u="none" strike="noStrike" dirty="0">
                        <a:solidFill>
                          <a:srgbClr val="000000"/>
                        </a:solidFill>
                        <a:effectLst/>
                        <a:latin typeface="Calibri" panose="020F0502020204030204" pitchFamily="34" charset="0"/>
                      </a:endParaRPr>
                    </a:p>
                  </a:txBody>
                  <a:tcPr marL="9525" marR="9525" marT="9525" marB="0"/>
                </a:tc>
                <a:tc>
                  <a:txBody>
                    <a:bodyPr/>
                    <a:lstStyle/>
                    <a:p>
                      <a:pPr algn="l" fontAlgn="t"/>
                      <a:r>
                        <a:rPr lang="tr-TR" sz="1800" u="sng" strike="noStrike" dirty="0">
                          <a:effectLst/>
                          <a:hlinkClick r:id="rId2"/>
                        </a:rPr>
                        <a:t>abdulganigoz@siirt.edu.tr</a:t>
                      </a:r>
                      <a:endParaRPr lang="tr-TR" sz="1800" b="0" i="0" u="sng" strike="noStrike" dirty="0">
                        <a:solidFill>
                          <a:srgbClr val="0563C1"/>
                        </a:solidFill>
                        <a:effectLst/>
                        <a:latin typeface="Calibri" panose="020F0502020204030204" pitchFamily="34" charset="0"/>
                      </a:endParaRPr>
                    </a:p>
                  </a:txBody>
                  <a:tcPr marL="9525" marR="9525" marT="9525" marB="0"/>
                </a:tc>
                <a:extLst>
                  <a:ext uri="{0D108BD9-81ED-4DB2-BD59-A6C34878D82A}">
                    <a16:rowId xmlns:a16="http://schemas.microsoft.com/office/drawing/2014/main" val="3857076162"/>
                  </a:ext>
                </a:extLst>
              </a:tr>
              <a:tr h="483228">
                <a:tc>
                  <a:txBody>
                    <a:bodyPr/>
                    <a:lstStyle/>
                    <a:p>
                      <a:pPr algn="ctr" fontAlgn="t"/>
                      <a:r>
                        <a:rPr lang="tr-TR" sz="1800" u="none" strike="noStrike">
                          <a:effectLst/>
                        </a:rPr>
                        <a:t>2</a:t>
                      </a:r>
                      <a:endParaRPr lang="tr-TR" sz="1800" b="0" i="0" u="none" strike="noStrike">
                        <a:solidFill>
                          <a:srgbClr val="000000"/>
                        </a:solidFill>
                        <a:effectLst/>
                        <a:latin typeface="Calibri" panose="020F0502020204030204" pitchFamily="34" charset="0"/>
                      </a:endParaRPr>
                    </a:p>
                  </a:txBody>
                  <a:tcPr marL="9525" marR="9525" marT="9525" marB="0"/>
                </a:tc>
                <a:tc>
                  <a:txBody>
                    <a:bodyPr/>
                    <a:lstStyle/>
                    <a:p>
                      <a:pPr algn="l" fontAlgn="t"/>
                      <a:r>
                        <a:rPr lang="tr-TR" sz="1800" u="none" strike="noStrike">
                          <a:effectLst/>
                        </a:rPr>
                        <a:t>Haydar DEMİRAY</a:t>
                      </a:r>
                      <a:endParaRPr lang="tr-TR" sz="1800" b="0" i="0" u="none" strike="noStrike">
                        <a:solidFill>
                          <a:srgbClr val="000000"/>
                        </a:solidFill>
                        <a:effectLst/>
                        <a:latin typeface="Calibri" panose="020F0502020204030204" pitchFamily="34" charset="0"/>
                      </a:endParaRPr>
                    </a:p>
                  </a:txBody>
                  <a:tcPr marL="9525" marR="9525" marT="9525" marB="0"/>
                </a:tc>
                <a:tc>
                  <a:txBody>
                    <a:bodyPr/>
                    <a:lstStyle/>
                    <a:p>
                      <a:pPr algn="ctr" fontAlgn="t"/>
                      <a:r>
                        <a:rPr lang="tr-TR" sz="1800" u="none" strike="noStrike">
                          <a:effectLst/>
                        </a:rPr>
                        <a:t>Müdür Yrd.</a:t>
                      </a:r>
                      <a:endParaRPr lang="tr-TR" sz="1800" b="0" i="0" u="none" strike="noStrike">
                        <a:solidFill>
                          <a:srgbClr val="000000"/>
                        </a:solidFill>
                        <a:effectLst/>
                        <a:latin typeface="Calibri" panose="020F0502020204030204" pitchFamily="34" charset="0"/>
                      </a:endParaRPr>
                    </a:p>
                  </a:txBody>
                  <a:tcPr marL="9525" marR="9525" marT="9525" marB="0"/>
                </a:tc>
                <a:tc>
                  <a:txBody>
                    <a:bodyPr/>
                    <a:lstStyle/>
                    <a:p>
                      <a:pPr algn="ctr" fontAlgn="t"/>
                      <a:r>
                        <a:rPr lang="tr-TR" sz="1800" u="none" strike="noStrike">
                          <a:effectLst/>
                        </a:rPr>
                        <a:t>3820</a:t>
                      </a:r>
                      <a:endParaRPr lang="tr-TR" sz="1800" b="0" i="0" u="none" strike="noStrike">
                        <a:solidFill>
                          <a:srgbClr val="000000"/>
                        </a:solidFill>
                        <a:effectLst/>
                        <a:latin typeface="Calibri" panose="020F0502020204030204" pitchFamily="34" charset="0"/>
                      </a:endParaRPr>
                    </a:p>
                  </a:txBody>
                  <a:tcPr marL="9525" marR="9525" marT="9525" marB="0"/>
                </a:tc>
                <a:tc>
                  <a:txBody>
                    <a:bodyPr/>
                    <a:lstStyle/>
                    <a:p>
                      <a:pPr algn="l" fontAlgn="t"/>
                      <a:r>
                        <a:rPr lang="tr-TR" sz="1800" u="sng" strike="noStrike" dirty="0">
                          <a:effectLst/>
                          <a:hlinkClick r:id="rId3"/>
                        </a:rPr>
                        <a:t>demirayhaydar@siirt.edu.tr</a:t>
                      </a:r>
                      <a:endParaRPr lang="tr-TR" sz="1800" b="0" i="0" u="sng" strike="noStrike" dirty="0">
                        <a:solidFill>
                          <a:srgbClr val="0563C1"/>
                        </a:solidFill>
                        <a:effectLst/>
                        <a:latin typeface="Calibri" panose="020F0502020204030204" pitchFamily="34" charset="0"/>
                      </a:endParaRPr>
                    </a:p>
                  </a:txBody>
                  <a:tcPr marL="9525" marR="9525" marT="9525" marB="0"/>
                </a:tc>
                <a:extLst>
                  <a:ext uri="{0D108BD9-81ED-4DB2-BD59-A6C34878D82A}">
                    <a16:rowId xmlns:a16="http://schemas.microsoft.com/office/drawing/2014/main" val="189236067"/>
                  </a:ext>
                </a:extLst>
              </a:tr>
              <a:tr h="483228">
                <a:tc>
                  <a:txBody>
                    <a:bodyPr/>
                    <a:lstStyle/>
                    <a:p>
                      <a:pPr algn="ctr" fontAlgn="t"/>
                      <a:r>
                        <a:rPr lang="tr-TR" sz="1800" u="none" strike="noStrike">
                          <a:effectLst/>
                        </a:rPr>
                        <a:t>3</a:t>
                      </a:r>
                      <a:endParaRPr lang="tr-TR" sz="1800" b="0" i="0" u="none" strike="noStrike">
                        <a:solidFill>
                          <a:srgbClr val="000000"/>
                        </a:solidFill>
                        <a:effectLst/>
                        <a:latin typeface="Calibri" panose="020F0502020204030204" pitchFamily="34" charset="0"/>
                      </a:endParaRPr>
                    </a:p>
                  </a:txBody>
                  <a:tcPr marL="9525" marR="9525" marT="9525" marB="0"/>
                </a:tc>
                <a:tc>
                  <a:txBody>
                    <a:bodyPr/>
                    <a:lstStyle/>
                    <a:p>
                      <a:pPr algn="l" fontAlgn="t"/>
                      <a:r>
                        <a:rPr lang="tr-TR" sz="1800" u="none" strike="noStrike">
                          <a:effectLst/>
                        </a:rPr>
                        <a:t>Yunus ALP</a:t>
                      </a:r>
                      <a:endParaRPr lang="tr-TR" sz="1800" b="0" i="0" u="none" strike="noStrike">
                        <a:solidFill>
                          <a:srgbClr val="000000"/>
                        </a:solidFill>
                        <a:effectLst/>
                        <a:latin typeface="Calibri" panose="020F0502020204030204" pitchFamily="34" charset="0"/>
                      </a:endParaRPr>
                    </a:p>
                  </a:txBody>
                  <a:tcPr marL="9525" marR="9525" marT="9525" marB="0"/>
                </a:tc>
                <a:tc>
                  <a:txBody>
                    <a:bodyPr/>
                    <a:lstStyle/>
                    <a:p>
                      <a:pPr algn="ctr" fontAlgn="t"/>
                      <a:r>
                        <a:rPr lang="tr-TR" sz="1800" u="none" strike="noStrike">
                          <a:effectLst/>
                        </a:rPr>
                        <a:t>Müdür Yrd.</a:t>
                      </a:r>
                      <a:endParaRPr lang="tr-TR" sz="1800" b="0" i="0" u="none" strike="noStrike">
                        <a:solidFill>
                          <a:srgbClr val="000000"/>
                        </a:solidFill>
                        <a:effectLst/>
                        <a:latin typeface="Calibri" panose="020F0502020204030204" pitchFamily="34" charset="0"/>
                      </a:endParaRPr>
                    </a:p>
                  </a:txBody>
                  <a:tcPr marL="9525" marR="9525" marT="9525" marB="0"/>
                </a:tc>
                <a:tc>
                  <a:txBody>
                    <a:bodyPr/>
                    <a:lstStyle/>
                    <a:p>
                      <a:pPr algn="ctr" fontAlgn="t"/>
                      <a:r>
                        <a:rPr lang="tr-TR" sz="1800" u="none" strike="noStrike">
                          <a:effectLst/>
                        </a:rPr>
                        <a:t>3815</a:t>
                      </a:r>
                      <a:endParaRPr lang="tr-TR" sz="1800" b="0" i="0" u="none" strike="noStrike">
                        <a:solidFill>
                          <a:srgbClr val="000000"/>
                        </a:solidFill>
                        <a:effectLst/>
                        <a:latin typeface="Calibri" panose="020F0502020204030204" pitchFamily="34" charset="0"/>
                      </a:endParaRPr>
                    </a:p>
                  </a:txBody>
                  <a:tcPr marL="9525" marR="9525" marT="9525" marB="0"/>
                </a:tc>
                <a:tc>
                  <a:txBody>
                    <a:bodyPr/>
                    <a:lstStyle/>
                    <a:p>
                      <a:pPr algn="l" fontAlgn="t"/>
                      <a:r>
                        <a:rPr lang="tr-TR" sz="1800" u="sng" strike="noStrike" dirty="0">
                          <a:effectLst/>
                          <a:hlinkClick r:id="rId4"/>
                        </a:rPr>
                        <a:t>yunusalp@siirt.edu.tr</a:t>
                      </a:r>
                      <a:endParaRPr lang="tr-TR" sz="1800" b="0" i="0" u="sng" strike="noStrike" dirty="0">
                        <a:solidFill>
                          <a:srgbClr val="0563C1"/>
                        </a:solidFill>
                        <a:effectLst/>
                        <a:latin typeface="Calibri" panose="020F0502020204030204" pitchFamily="34" charset="0"/>
                      </a:endParaRPr>
                    </a:p>
                  </a:txBody>
                  <a:tcPr marL="9525" marR="9525" marT="9525" marB="0"/>
                </a:tc>
                <a:extLst>
                  <a:ext uri="{0D108BD9-81ED-4DB2-BD59-A6C34878D82A}">
                    <a16:rowId xmlns:a16="http://schemas.microsoft.com/office/drawing/2014/main" val="1792750814"/>
                  </a:ext>
                </a:extLst>
              </a:tr>
              <a:tr h="483228">
                <a:tc>
                  <a:txBody>
                    <a:bodyPr/>
                    <a:lstStyle/>
                    <a:p>
                      <a:pPr algn="ctr" fontAlgn="t"/>
                      <a:r>
                        <a:rPr lang="tr-TR" sz="1800" u="none" strike="noStrike">
                          <a:effectLst/>
                        </a:rPr>
                        <a:t>4</a:t>
                      </a:r>
                      <a:endParaRPr lang="tr-TR" sz="1800" b="0" i="0" u="none" strike="noStrike">
                        <a:solidFill>
                          <a:srgbClr val="000000"/>
                        </a:solidFill>
                        <a:effectLst/>
                        <a:latin typeface="Calibri" panose="020F0502020204030204" pitchFamily="34" charset="0"/>
                      </a:endParaRPr>
                    </a:p>
                  </a:txBody>
                  <a:tcPr marL="9525" marR="9525" marT="9525" marB="0"/>
                </a:tc>
                <a:tc>
                  <a:txBody>
                    <a:bodyPr/>
                    <a:lstStyle/>
                    <a:p>
                      <a:pPr algn="l" fontAlgn="t"/>
                      <a:r>
                        <a:rPr lang="tr-TR" sz="1800" u="none" strike="noStrike">
                          <a:effectLst/>
                        </a:rPr>
                        <a:t>Abdulkerim EVREN</a:t>
                      </a:r>
                      <a:endParaRPr lang="tr-TR" sz="1800" b="0" i="0" u="none" strike="noStrike">
                        <a:solidFill>
                          <a:srgbClr val="000000"/>
                        </a:solidFill>
                        <a:effectLst/>
                        <a:latin typeface="Calibri" panose="020F0502020204030204" pitchFamily="34" charset="0"/>
                      </a:endParaRPr>
                    </a:p>
                  </a:txBody>
                  <a:tcPr marL="9525" marR="9525" marT="9525" marB="0"/>
                </a:tc>
                <a:tc>
                  <a:txBody>
                    <a:bodyPr/>
                    <a:lstStyle/>
                    <a:p>
                      <a:pPr algn="ctr" fontAlgn="t"/>
                      <a:r>
                        <a:rPr lang="tr-TR" sz="1800" u="none" strike="noStrike">
                          <a:effectLst/>
                        </a:rPr>
                        <a:t>Memur</a:t>
                      </a:r>
                      <a:endParaRPr lang="tr-TR" sz="1800" b="0" i="0" u="none" strike="noStrike">
                        <a:solidFill>
                          <a:srgbClr val="000000"/>
                        </a:solidFill>
                        <a:effectLst/>
                        <a:latin typeface="Calibri" panose="020F0502020204030204" pitchFamily="34" charset="0"/>
                      </a:endParaRPr>
                    </a:p>
                  </a:txBody>
                  <a:tcPr marL="9525" marR="9525" marT="9525" marB="0"/>
                </a:tc>
                <a:tc>
                  <a:txBody>
                    <a:bodyPr/>
                    <a:lstStyle/>
                    <a:p>
                      <a:pPr algn="ctr" fontAlgn="t"/>
                      <a:r>
                        <a:rPr lang="tr-TR" sz="1800" u="none" strike="noStrike">
                          <a:effectLst/>
                        </a:rPr>
                        <a:t>3890</a:t>
                      </a:r>
                      <a:endParaRPr lang="tr-TR" sz="1800" b="0" i="0" u="none" strike="noStrike">
                        <a:solidFill>
                          <a:srgbClr val="000000"/>
                        </a:solidFill>
                        <a:effectLst/>
                        <a:latin typeface="Calibri" panose="020F0502020204030204" pitchFamily="34" charset="0"/>
                      </a:endParaRPr>
                    </a:p>
                  </a:txBody>
                  <a:tcPr marL="9525" marR="9525" marT="9525" marB="0"/>
                </a:tc>
                <a:tc>
                  <a:txBody>
                    <a:bodyPr/>
                    <a:lstStyle/>
                    <a:p>
                      <a:pPr algn="l" fontAlgn="t"/>
                      <a:r>
                        <a:rPr lang="tr-TR" sz="1800" u="sng" strike="noStrike" dirty="0">
                          <a:effectLst/>
                          <a:hlinkClick r:id="rId5"/>
                        </a:rPr>
                        <a:t>a.kerimevren@siirt.edu.tr</a:t>
                      </a:r>
                      <a:endParaRPr lang="tr-TR" sz="1800" b="0" i="0" u="sng" strike="noStrike" dirty="0">
                        <a:solidFill>
                          <a:srgbClr val="0563C1"/>
                        </a:solidFill>
                        <a:effectLst/>
                        <a:latin typeface="Calibri" panose="020F0502020204030204" pitchFamily="34" charset="0"/>
                      </a:endParaRPr>
                    </a:p>
                  </a:txBody>
                  <a:tcPr marL="9525" marR="9525" marT="9525" marB="0"/>
                </a:tc>
                <a:extLst>
                  <a:ext uri="{0D108BD9-81ED-4DB2-BD59-A6C34878D82A}">
                    <a16:rowId xmlns:a16="http://schemas.microsoft.com/office/drawing/2014/main" val="1688533717"/>
                  </a:ext>
                </a:extLst>
              </a:tr>
            </a:tbl>
          </a:graphicData>
        </a:graphic>
      </p:graphicFrame>
    </p:spTree>
    <p:extLst>
      <p:ext uri="{BB962C8B-B14F-4D97-AF65-F5344CB8AC3E}">
        <p14:creationId xmlns:p14="http://schemas.microsoft.com/office/powerpoint/2010/main" val="27135639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513EE6-AD62-1B34-13BF-0150402E8F99}"/>
            </a:ext>
          </a:extLst>
        </p:cNvPr>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F1F235B9-7A6A-7A24-D7F4-E8F97955AF48}"/>
              </a:ext>
            </a:extLst>
          </p:cNvPr>
          <p:cNvSpPr>
            <a:spLocks noGrp="1"/>
          </p:cNvSpPr>
          <p:nvPr>
            <p:ph idx="1"/>
          </p:nvPr>
        </p:nvSpPr>
        <p:spPr>
          <a:xfrm>
            <a:off x="853965" y="1399956"/>
            <a:ext cx="10515600" cy="4351338"/>
          </a:xfrm>
        </p:spPr>
        <p:txBody>
          <a:bodyPr>
            <a:normAutofit/>
          </a:bodyPr>
          <a:lstStyle/>
          <a:p>
            <a:pPr marL="0" indent="0">
              <a:buNone/>
            </a:pPr>
            <a:r>
              <a:rPr lang="tr-TR" dirty="0"/>
              <a:t>Araştırma Merkezimizin 2023-2027 Stratejik Planının Amaç ve Hedefi belirlenmiş olup, buna ilişkin Stratejik Plan Hedef Kartı oluşturulmuştur.</a:t>
            </a:r>
          </a:p>
          <a:p>
            <a:pPr marL="0" indent="0">
              <a:buNone/>
            </a:pPr>
            <a:r>
              <a:rPr lang="tr-TR" dirty="0"/>
              <a:t>Hedef Kartı Araştırma Merkezi Müdürlüğümüz WEB sayfasında yayınlanmıştır.</a:t>
            </a:r>
          </a:p>
          <a:p>
            <a:pPr marL="0" indent="0">
              <a:buNone/>
            </a:pPr>
            <a:endParaRPr lang="tr-TR" dirty="0"/>
          </a:p>
          <a:p>
            <a:pPr marL="0" indent="0">
              <a:buNone/>
            </a:pPr>
            <a:r>
              <a:rPr lang="tr-TR" dirty="0">
                <a:hlinkClick r:id="rId2"/>
              </a:rPr>
              <a:t>Stratejik Plan Hedef Kartı</a:t>
            </a:r>
            <a:endParaRPr lang="tr-TR" dirty="0"/>
          </a:p>
        </p:txBody>
      </p:sp>
      <p:sp>
        <p:nvSpPr>
          <p:cNvPr id="4" name="Dikdörtgen 3">
            <a:extLst>
              <a:ext uri="{FF2B5EF4-FFF2-40B4-BE49-F238E27FC236}">
                <a16:creationId xmlns:a16="http://schemas.microsoft.com/office/drawing/2014/main" id="{99B0A6D1-FD7E-0961-197D-C646D3462B28}"/>
              </a:ext>
            </a:extLst>
          </p:cNvPr>
          <p:cNvSpPr/>
          <p:nvPr/>
        </p:nvSpPr>
        <p:spPr>
          <a:xfrm>
            <a:off x="1776894" y="658789"/>
            <a:ext cx="5782855" cy="369332"/>
          </a:xfrm>
          <a:prstGeom prst="rect">
            <a:avLst/>
          </a:prstGeom>
        </p:spPr>
        <p:txBody>
          <a:bodyPr wrap="square">
            <a:spAutoFit/>
          </a:bodyPr>
          <a:lstStyle/>
          <a:p>
            <a:r>
              <a:rPr lang="tr-TR" b="1" dirty="0"/>
              <a:t>Araştırma Merkezimizin Stratejik Hedefi</a:t>
            </a:r>
          </a:p>
        </p:txBody>
      </p:sp>
    </p:spTree>
    <p:extLst>
      <p:ext uri="{BB962C8B-B14F-4D97-AF65-F5344CB8AC3E}">
        <p14:creationId xmlns:p14="http://schemas.microsoft.com/office/powerpoint/2010/main" val="11876845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0FDF61-F47C-CAE9-D126-B79396310BC8}"/>
            </a:ext>
          </a:extLst>
        </p:cNvPr>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6AB28384-5DA0-AF16-0038-A8061899A643}"/>
              </a:ext>
            </a:extLst>
          </p:cNvPr>
          <p:cNvSpPr>
            <a:spLocks noGrp="1"/>
          </p:cNvSpPr>
          <p:nvPr>
            <p:ph idx="1"/>
          </p:nvPr>
        </p:nvSpPr>
        <p:spPr>
          <a:xfrm>
            <a:off x="853965" y="1399956"/>
            <a:ext cx="10515600" cy="4351338"/>
          </a:xfrm>
        </p:spPr>
        <p:txBody>
          <a:bodyPr>
            <a:normAutofit/>
          </a:bodyPr>
          <a:lstStyle/>
          <a:p>
            <a:pPr marL="0" indent="0">
              <a:buNone/>
            </a:pPr>
            <a:r>
              <a:rPr lang="tr-TR" dirty="0"/>
              <a:t>Siirt Üniversitesi 2023-2027 Stratejik Planı Amaç ve Hedefleri İncelendiğinde Amaç 4 ve Hedef 4.1’e Yönelik eğitim faaliyetleri yürütülmektedir.</a:t>
            </a:r>
          </a:p>
          <a:p>
            <a:pPr marL="0" indent="0">
              <a:buNone/>
            </a:pPr>
            <a:endParaRPr lang="tr-TR" dirty="0"/>
          </a:p>
          <a:p>
            <a:pPr marL="0" indent="0">
              <a:buNone/>
            </a:pPr>
            <a:r>
              <a:rPr lang="tr-TR" dirty="0"/>
              <a:t> </a:t>
            </a:r>
          </a:p>
        </p:txBody>
      </p:sp>
      <p:sp>
        <p:nvSpPr>
          <p:cNvPr id="4" name="Dikdörtgen 3">
            <a:extLst>
              <a:ext uri="{FF2B5EF4-FFF2-40B4-BE49-F238E27FC236}">
                <a16:creationId xmlns:a16="http://schemas.microsoft.com/office/drawing/2014/main" id="{78EC49F4-F9D8-E3F4-6560-3CCD1B632A3D}"/>
              </a:ext>
            </a:extLst>
          </p:cNvPr>
          <p:cNvSpPr/>
          <p:nvPr/>
        </p:nvSpPr>
        <p:spPr>
          <a:xfrm>
            <a:off x="1776894" y="658789"/>
            <a:ext cx="6652719" cy="369332"/>
          </a:xfrm>
          <a:prstGeom prst="rect">
            <a:avLst/>
          </a:prstGeom>
        </p:spPr>
        <p:txBody>
          <a:bodyPr wrap="none">
            <a:spAutoFit/>
          </a:bodyPr>
          <a:lstStyle/>
          <a:p>
            <a:r>
              <a:rPr lang="tr-TR" b="1" dirty="0"/>
              <a:t>BİRİMİMİZİN ÜNİVERSİTEMİZİN STRATEJİK HEDEFLERİ İÇİNDEKİ YERİ</a:t>
            </a:r>
          </a:p>
        </p:txBody>
      </p:sp>
      <p:pic>
        <p:nvPicPr>
          <p:cNvPr id="5" name="Resim 4">
            <a:extLst>
              <a:ext uri="{FF2B5EF4-FFF2-40B4-BE49-F238E27FC236}">
                <a16:creationId xmlns:a16="http://schemas.microsoft.com/office/drawing/2014/main" id="{02256454-427A-D040-9C58-FDF638893046}"/>
              </a:ext>
            </a:extLst>
          </p:cNvPr>
          <p:cNvPicPr>
            <a:picLocks noChangeAspect="1"/>
          </p:cNvPicPr>
          <p:nvPr/>
        </p:nvPicPr>
        <p:blipFill>
          <a:blip r:embed="rId2"/>
          <a:stretch>
            <a:fillRect/>
          </a:stretch>
        </p:blipFill>
        <p:spPr>
          <a:xfrm>
            <a:off x="1436088" y="2893587"/>
            <a:ext cx="9107171" cy="1857634"/>
          </a:xfrm>
          <a:prstGeom prst="rect">
            <a:avLst/>
          </a:prstGeom>
        </p:spPr>
      </p:pic>
    </p:spTree>
    <p:extLst>
      <p:ext uri="{BB962C8B-B14F-4D97-AF65-F5344CB8AC3E}">
        <p14:creationId xmlns:p14="http://schemas.microsoft.com/office/powerpoint/2010/main" val="13198892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853965" y="1399956"/>
            <a:ext cx="10515600" cy="4351338"/>
          </a:xfrm>
        </p:spPr>
        <p:txBody>
          <a:bodyPr>
            <a:normAutofit lnSpcReduction="10000"/>
          </a:bodyPr>
          <a:lstStyle/>
          <a:p>
            <a:pPr marL="0" indent="0">
              <a:buNone/>
            </a:pPr>
            <a:r>
              <a:rPr lang="tr-TR" b="0" i="0" dirty="0">
                <a:solidFill>
                  <a:srgbClr val="333333"/>
                </a:solidFill>
                <a:effectLst/>
                <a:latin typeface="Segoe UI" panose="020B0502040204020203" pitchFamily="34" charset="0"/>
              </a:rPr>
              <a:t>Üniversite dışı ulusal ve uluslararası kurum ve kuruluşlarla işbirliği esaslarını belirlemek, protokol taslaklarını hazırlamak amacıyla, i</a:t>
            </a:r>
            <a:r>
              <a:rPr lang="tr-TR" dirty="0"/>
              <a:t>htiyaç duyulan ve bizzat talep edilen alanlarda eğitim programları düzenlenmesi hakkında paydaşlarla görüşülmektedir.</a:t>
            </a:r>
          </a:p>
          <a:p>
            <a:pPr marL="0" indent="0">
              <a:buNone/>
            </a:pPr>
            <a:endParaRPr lang="tr-TR" dirty="0"/>
          </a:p>
          <a:p>
            <a:r>
              <a:rPr lang="tr-TR" dirty="0">
                <a:hlinkClick r:id="rId2"/>
              </a:rPr>
              <a:t>Protokol </a:t>
            </a:r>
            <a:endParaRPr lang="tr-TR" dirty="0"/>
          </a:p>
          <a:p>
            <a:r>
              <a:rPr lang="tr-TR" dirty="0">
                <a:hlinkClick r:id="rId3"/>
              </a:rPr>
              <a:t>2024 Yılı Dış Paydaş Toplantı Tutanakları</a:t>
            </a:r>
            <a:endParaRPr lang="tr-TR" dirty="0"/>
          </a:p>
          <a:p>
            <a:r>
              <a:rPr lang="tr-TR" dirty="0"/>
              <a:t>2024 Yılı İç Paydaş Toplantı Tutanakları </a:t>
            </a:r>
            <a:r>
              <a:rPr lang="tr-TR" dirty="0">
                <a:hlinkClick r:id="rId4"/>
              </a:rPr>
              <a:t>(Tutanak 1)</a:t>
            </a:r>
            <a:r>
              <a:rPr lang="tr-TR" dirty="0"/>
              <a:t> </a:t>
            </a:r>
            <a:r>
              <a:rPr lang="tr-TR" dirty="0">
                <a:hlinkClick r:id="rId5"/>
              </a:rPr>
              <a:t>(Tutanak 2)</a:t>
            </a:r>
            <a:endParaRPr lang="tr-TR" dirty="0"/>
          </a:p>
          <a:p>
            <a:r>
              <a:rPr lang="tr-TR" dirty="0">
                <a:hlinkClick r:id="rId6"/>
              </a:rPr>
              <a:t>Akademik Paydaş Analizi ve Paydaş Beklentisi Formu</a:t>
            </a:r>
            <a:endParaRPr lang="tr-TR" dirty="0"/>
          </a:p>
          <a:p>
            <a:r>
              <a:rPr lang="tr-TR" dirty="0">
                <a:hlinkClick r:id="rId7"/>
              </a:rPr>
              <a:t>SİÜ.FR-0485-SİÜ.SEM Eğitim Programı Öneri Formu.doc</a:t>
            </a:r>
            <a:endParaRPr lang="tr-TR" dirty="0"/>
          </a:p>
          <a:p>
            <a:pPr marL="0" indent="0">
              <a:buNone/>
            </a:pPr>
            <a:endParaRPr lang="tr-TR" dirty="0"/>
          </a:p>
          <a:p>
            <a:pPr marL="0" indent="0">
              <a:buNone/>
            </a:pPr>
            <a:endParaRPr lang="tr-TR" dirty="0"/>
          </a:p>
          <a:p>
            <a:pPr marL="0" indent="0">
              <a:buNone/>
            </a:pPr>
            <a:endParaRPr lang="tr-TR" dirty="0"/>
          </a:p>
        </p:txBody>
      </p:sp>
      <p:sp>
        <p:nvSpPr>
          <p:cNvPr id="4" name="Dikdörtgen 3"/>
          <p:cNvSpPr/>
          <p:nvPr/>
        </p:nvSpPr>
        <p:spPr>
          <a:xfrm>
            <a:off x="1776894" y="658789"/>
            <a:ext cx="3524939" cy="369332"/>
          </a:xfrm>
          <a:prstGeom prst="rect">
            <a:avLst/>
          </a:prstGeom>
        </p:spPr>
        <p:txBody>
          <a:bodyPr wrap="none">
            <a:spAutoFit/>
          </a:bodyPr>
          <a:lstStyle/>
          <a:p>
            <a:r>
              <a:rPr lang="en-US" b="1" dirty="0">
                <a:effectLst/>
                <a:latin typeface="Calibri" panose="020F0502020204030204" pitchFamily="34" charset="0"/>
                <a:ea typeface="Calibri" panose="020F0502020204030204" pitchFamily="34" charset="0"/>
              </a:rPr>
              <a:t>PAYDAŞLARIN SÜREÇLERE KATILIMI</a:t>
            </a:r>
            <a:endParaRPr lang="tr-TR" b="1" dirty="0"/>
          </a:p>
        </p:txBody>
      </p:sp>
    </p:spTree>
    <p:extLst>
      <p:ext uri="{BB962C8B-B14F-4D97-AF65-F5344CB8AC3E}">
        <p14:creationId xmlns:p14="http://schemas.microsoft.com/office/powerpoint/2010/main" val="36832445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3B22BE-EC6A-C170-8B55-DF302C8407E2}"/>
            </a:ext>
          </a:extLst>
        </p:cNvPr>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47C9E91E-1E2F-92C2-89DD-1A3810CE653B}"/>
              </a:ext>
            </a:extLst>
          </p:cNvPr>
          <p:cNvSpPr>
            <a:spLocks noGrp="1"/>
          </p:cNvSpPr>
          <p:nvPr>
            <p:ph idx="1"/>
          </p:nvPr>
        </p:nvSpPr>
        <p:spPr>
          <a:xfrm>
            <a:off x="853965" y="1399956"/>
            <a:ext cx="10515600" cy="4351338"/>
          </a:xfrm>
        </p:spPr>
        <p:txBody>
          <a:bodyPr>
            <a:normAutofit fontScale="85000" lnSpcReduction="20000"/>
          </a:bodyPr>
          <a:lstStyle/>
          <a:p>
            <a:r>
              <a:rPr lang="tr-TR" dirty="0">
                <a:hlinkClick r:id="rId2"/>
              </a:rPr>
              <a:t>Birim Kalite Kurulu</a:t>
            </a:r>
            <a:endParaRPr lang="tr-TR" dirty="0">
              <a:hlinkClick r:id="rId3"/>
            </a:endParaRPr>
          </a:p>
          <a:p>
            <a:r>
              <a:rPr lang="tr-TR" dirty="0">
                <a:hlinkClick r:id="rId3"/>
              </a:rPr>
              <a:t>2024 Yılı Aylık Birim  Kalite Toplantı Tutanakları</a:t>
            </a:r>
            <a:endParaRPr lang="tr-TR" dirty="0"/>
          </a:p>
          <a:p>
            <a:r>
              <a:rPr lang="tr-TR" dirty="0">
                <a:hlinkClick r:id="rId4"/>
              </a:rPr>
              <a:t>Eğitim Değerlendirme Anketi</a:t>
            </a:r>
            <a:endParaRPr lang="tr-TR" dirty="0"/>
          </a:p>
          <a:p>
            <a:pPr algn="l">
              <a:spcAft>
                <a:spcPts val="750"/>
              </a:spcAft>
            </a:pPr>
            <a:r>
              <a:rPr lang="tr-TR" b="0" i="0" dirty="0">
                <a:solidFill>
                  <a:srgbClr val="333333"/>
                </a:solidFill>
                <a:effectLst/>
                <a:hlinkClick r:id="rId5"/>
              </a:rPr>
              <a:t>Memnuniyet Anketlerinin Değerlendirilmesi</a:t>
            </a:r>
            <a:endParaRPr lang="tr-TR" dirty="0"/>
          </a:p>
          <a:p>
            <a:r>
              <a:rPr lang="tr-TR" dirty="0">
                <a:hlinkClick r:id="rId6"/>
              </a:rPr>
              <a:t>2024 Yılı İç Tetkik Raporuna  Göre Yapılan İyileştirici/Düzenleyici Faaliyetler</a:t>
            </a:r>
            <a:endParaRPr lang="tr-TR" dirty="0"/>
          </a:p>
          <a:p>
            <a:r>
              <a:rPr lang="tr-TR" b="0" i="0" dirty="0">
                <a:solidFill>
                  <a:srgbClr val="333333"/>
                </a:solidFill>
                <a:effectLst/>
                <a:hlinkClick r:id="rId7"/>
              </a:rPr>
              <a:t>2024 Yılı İç/Dış Paydaş Toplantı Tutanaklarına Göre Yapılan İyileştirici/Düzenleyici Faaliyetler </a:t>
            </a:r>
            <a:endParaRPr lang="tr-TR" b="0" i="0" dirty="0">
              <a:solidFill>
                <a:srgbClr val="333333"/>
              </a:solidFill>
              <a:effectLst/>
            </a:endParaRPr>
          </a:p>
          <a:p>
            <a:r>
              <a:rPr lang="tr-TR" b="0" i="0" dirty="0">
                <a:solidFill>
                  <a:srgbClr val="333333"/>
                </a:solidFill>
                <a:effectLst/>
                <a:hlinkClick r:id="rId8"/>
              </a:rPr>
              <a:t>2024 Yılı Memnuniyet Anketlerine Göre Yapılan İyileştirici/Düzenleyici Faaliyetler </a:t>
            </a:r>
            <a:endParaRPr lang="tr-TR" dirty="0"/>
          </a:p>
          <a:p>
            <a:r>
              <a:rPr lang="tr-TR" dirty="0">
                <a:hlinkClick r:id="rId9"/>
              </a:rPr>
              <a:t>Kurum İç Değerlendirme Raporu 3.2(2023)</a:t>
            </a:r>
            <a:endParaRPr lang="tr-TR" dirty="0"/>
          </a:p>
          <a:p>
            <a:r>
              <a:rPr lang="tr-TR" dirty="0">
                <a:hlinkClick r:id="rId10"/>
              </a:rPr>
              <a:t>Yıllık Faaliyet Raporları</a:t>
            </a:r>
            <a:endParaRPr lang="tr-TR" dirty="0"/>
          </a:p>
          <a:p>
            <a:r>
              <a:rPr lang="tr-TR" dirty="0">
                <a:hlinkClick r:id="rId11"/>
              </a:rPr>
              <a:t>SİUSEM Sertifika Sorgulama</a:t>
            </a:r>
            <a:endParaRPr lang="tr-TR" dirty="0"/>
          </a:p>
        </p:txBody>
      </p:sp>
      <p:sp>
        <p:nvSpPr>
          <p:cNvPr id="4" name="Dikdörtgen 3">
            <a:extLst>
              <a:ext uri="{FF2B5EF4-FFF2-40B4-BE49-F238E27FC236}">
                <a16:creationId xmlns:a16="http://schemas.microsoft.com/office/drawing/2014/main" id="{7A42DA88-DE09-01B0-92A3-B0E95C2E9C95}"/>
              </a:ext>
            </a:extLst>
          </p:cNvPr>
          <p:cNvSpPr/>
          <p:nvPr/>
        </p:nvSpPr>
        <p:spPr>
          <a:xfrm>
            <a:off x="1776894" y="658789"/>
            <a:ext cx="5380768" cy="369332"/>
          </a:xfrm>
          <a:prstGeom prst="rect">
            <a:avLst/>
          </a:prstGeom>
        </p:spPr>
        <p:txBody>
          <a:bodyPr wrap="none">
            <a:spAutoFit/>
          </a:bodyPr>
          <a:lstStyle/>
          <a:p>
            <a:r>
              <a:rPr lang="en-US" sz="1800" b="1" dirty="0">
                <a:effectLst/>
                <a:latin typeface="Calibri" panose="020F0502020204030204" pitchFamily="34" charset="0"/>
                <a:ea typeface="Calibri" panose="020F0502020204030204" pitchFamily="34" charset="0"/>
              </a:rPr>
              <a:t>KAL</a:t>
            </a:r>
            <a:r>
              <a:rPr lang="tr-TR" sz="1800" b="1" dirty="0">
                <a:effectLst/>
                <a:latin typeface="Calibri" panose="020F0502020204030204" pitchFamily="34" charset="0"/>
                <a:ea typeface="Calibri" panose="020F0502020204030204" pitchFamily="34" charset="0"/>
              </a:rPr>
              <a:t>İ</a:t>
            </a:r>
            <a:r>
              <a:rPr lang="en-US" sz="1800" b="1" dirty="0">
                <a:effectLst/>
                <a:latin typeface="Calibri" panose="020F0502020204030204" pitchFamily="34" charset="0"/>
                <a:ea typeface="Calibri" panose="020F0502020204030204" pitchFamily="34" charset="0"/>
              </a:rPr>
              <a:t>TE SÜREÇLER</a:t>
            </a:r>
            <a:r>
              <a:rPr lang="tr-TR" sz="1800" b="1" dirty="0">
                <a:effectLst/>
                <a:latin typeface="Calibri" panose="020F0502020204030204" pitchFamily="34" charset="0"/>
                <a:ea typeface="Calibri" panose="020F0502020204030204" pitchFamily="34" charset="0"/>
              </a:rPr>
              <a:t>İ</a:t>
            </a:r>
            <a:r>
              <a:rPr lang="en-US" sz="1800" b="1" dirty="0">
                <a:effectLst/>
                <a:latin typeface="Calibri" panose="020F0502020204030204" pitchFamily="34" charset="0"/>
                <a:ea typeface="Calibri" panose="020F0502020204030204" pitchFamily="34" charset="0"/>
              </a:rPr>
              <a:t> VE SÜREKL</a:t>
            </a:r>
            <a:r>
              <a:rPr lang="tr-TR" sz="1800" b="1" dirty="0">
                <a:effectLst/>
                <a:latin typeface="Calibri" panose="020F0502020204030204" pitchFamily="34" charset="0"/>
                <a:ea typeface="Calibri" panose="020F0502020204030204" pitchFamily="34" charset="0"/>
              </a:rPr>
              <a:t>İ</a:t>
            </a:r>
            <a:r>
              <a:rPr lang="en-US" sz="1800" b="1" dirty="0">
                <a:effectLst/>
                <a:latin typeface="Calibri" panose="020F0502020204030204" pitchFamily="34" charset="0"/>
                <a:ea typeface="Calibri" panose="020F0502020204030204" pitchFamily="34" charset="0"/>
              </a:rPr>
              <a:t> </a:t>
            </a:r>
            <a:r>
              <a:rPr lang="tr-TR" b="1" dirty="0">
                <a:latin typeface="Calibri" panose="020F0502020204030204" pitchFamily="34" charset="0"/>
                <a:ea typeface="Calibri" panose="020F0502020204030204" pitchFamily="34" charset="0"/>
              </a:rPr>
              <a:t>İ</a:t>
            </a:r>
            <a:r>
              <a:rPr lang="en-US" sz="1800" b="1" dirty="0">
                <a:effectLst/>
                <a:latin typeface="Calibri" panose="020F0502020204030204" pitchFamily="34" charset="0"/>
                <a:ea typeface="Calibri" panose="020F0502020204030204" pitchFamily="34" charset="0"/>
              </a:rPr>
              <a:t>Y</a:t>
            </a:r>
            <a:r>
              <a:rPr lang="tr-TR" sz="1800" b="1" dirty="0">
                <a:effectLst/>
                <a:latin typeface="Calibri" panose="020F0502020204030204" pitchFamily="34" charset="0"/>
                <a:ea typeface="Calibri" panose="020F0502020204030204" pitchFamily="34" charset="0"/>
              </a:rPr>
              <a:t>İ</a:t>
            </a:r>
            <a:r>
              <a:rPr lang="en-US" sz="1800" b="1" dirty="0">
                <a:effectLst/>
                <a:latin typeface="Calibri" panose="020F0502020204030204" pitchFamily="34" charset="0"/>
                <a:ea typeface="Calibri" panose="020F0502020204030204" pitchFamily="34" charset="0"/>
              </a:rPr>
              <a:t>LEŞME ÇAL</a:t>
            </a:r>
            <a:r>
              <a:rPr lang="tr-TR" b="1" dirty="0">
                <a:latin typeface="Calibri" panose="020F0502020204030204" pitchFamily="34" charset="0"/>
                <a:ea typeface="Calibri" panose="020F0502020204030204" pitchFamily="34" charset="0"/>
              </a:rPr>
              <a:t>I</a:t>
            </a:r>
            <a:r>
              <a:rPr lang="en-US" sz="1800" b="1" dirty="0">
                <a:effectLst/>
                <a:latin typeface="Calibri" panose="020F0502020204030204" pitchFamily="34" charset="0"/>
                <a:ea typeface="Calibri" panose="020F0502020204030204" pitchFamily="34" charset="0"/>
              </a:rPr>
              <a:t>ŞMALARI </a:t>
            </a:r>
            <a:endParaRPr lang="tr-TR" b="1" dirty="0"/>
          </a:p>
        </p:txBody>
      </p:sp>
    </p:spTree>
    <p:extLst>
      <p:ext uri="{BB962C8B-B14F-4D97-AF65-F5344CB8AC3E}">
        <p14:creationId xmlns:p14="http://schemas.microsoft.com/office/powerpoint/2010/main" val="27637446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1ABFFC-FCCD-0CBB-DA15-6A297C40BD2B}"/>
            </a:ext>
          </a:extLst>
        </p:cNvPr>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3F42B1BF-CE79-FAA6-960E-25BD06739BD2}"/>
              </a:ext>
            </a:extLst>
          </p:cNvPr>
          <p:cNvSpPr>
            <a:spLocks noGrp="1"/>
          </p:cNvSpPr>
          <p:nvPr>
            <p:ph idx="1"/>
          </p:nvPr>
        </p:nvSpPr>
        <p:spPr>
          <a:xfrm>
            <a:off x="853965" y="1399956"/>
            <a:ext cx="10515600" cy="4351338"/>
          </a:xfrm>
        </p:spPr>
        <p:txBody>
          <a:bodyPr>
            <a:normAutofit/>
          </a:bodyPr>
          <a:lstStyle/>
          <a:p>
            <a:r>
              <a:rPr lang="tr-TR" dirty="0"/>
              <a:t>Üniversitemizde genç, dinamik ve uzman öğretim elemanı kadrosunun bulunması,</a:t>
            </a:r>
          </a:p>
          <a:p>
            <a:r>
              <a:rPr lang="tr-TR" dirty="0"/>
              <a:t>Yeni fakülte, yüksekokul vb. birimlerin açılmasıyla birlikte artan öğretim elemanı sayısının ve niteliğinin Merkezde verilebilecek potansiyel eğitim niteliği ve çeşidinin artması</a:t>
            </a:r>
          </a:p>
          <a:p>
            <a:r>
              <a:rPr lang="tr-TR" dirty="0"/>
              <a:t>Üniversitemizin ve halkın ihtiyaçlarına cevap verebilen eğitim programlarına sahip olunması </a:t>
            </a:r>
          </a:p>
          <a:p>
            <a:pPr marL="0" indent="0">
              <a:buNone/>
            </a:pPr>
            <a:endParaRPr lang="tr-TR" dirty="0"/>
          </a:p>
        </p:txBody>
      </p:sp>
      <p:sp>
        <p:nvSpPr>
          <p:cNvPr id="4" name="Dikdörtgen 3">
            <a:extLst>
              <a:ext uri="{FF2B5EF4-FFF2-40B4-BE49-F238E27FC236}">
                <a16:creationId xmlns:a16="http://schemas.microsoft.com/office/drawing/2014/main" id="{B62FDCC7-BEE0-768B-0751-3C71DB6D61C8}"/>
              </a:ext>
            </a:extLst>
          </p:cNvPr>
          <p:cNvSpPr/>
          <p:nvPr/>
        </p:nvSpPr>
        <p:spPr>
          <a:xfrm>
            <a:off x="1776894" y="658789"/>
            <a:ext cx="2094099" cy="369332"/>
          </a:xfrm>
          <a:prstGeom prst="rect">
            <a:avLst/>
          </a:prstGeom>
        </p:spPr>
        <p:txBody>
          <a:bodyPr wrap="none">
            <a:spAutoFit/>
          </a:bodyPr>
          <a:lstStyle/>
          <a:p>
            <a:r>
              <a:rPr lang="tr-TR" b="1" dirty="0"/>
              <a:t>GÜÇLÜ YANLARIMIZ</a:t>
            </a:r>
          </a:p>
        </p:txBody>
      </p:sp>
    </p:spTree>
    <p:extLst>
      <p:ext uri="{BB962C8B-B14F-4D97-AF65-F5344CB8AC3E}">
        <p14:creationId xmlns:p14="http://schemas.microsoft.com/office/powerpoint/2010/main" val="9093697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lstStyle/>
          <a:p>
            <a:r>
              <a:rPr lang="tr-TR" dirty="0"/>
              <a:t>Merkezde görevli personelin akademik yoğunluğu nedeniyle tam zamanlı performans gösterememesi, </a:t>
            </a:r>
          </a:p>
          <a:p>
            <a:r>
              <a:rPr lang="tr-TR" dirty="0"/>
              <a:t>Merkezimize ait salon, derslik vb. fiziki mekanların bulunmaması.</a:t>
            </a:r>
          </a:p>
        </p:txBody>
      </p:sp>
      <p:sp>
        <p:nvSpPr>
          <p:cNvPr id="4" name="Dikdörtgen 3"/>
          <p:cNvSpPr/>
          <p:nvPr/>
        </p:nvSpPr>
        <p:spPr>
          <a:xfrm>
            <a:off x="1776894" y="658789"/>
            <a:ext cx="1947841" cy="369332"/>
          </a:xfrm>
          <a:prstGeom prst="rect">
            <a:avLst/>
          </a:prstGeom>
        </p:spPr>
        <p:txBody>
          <a:bodyPr wrap="none">
            <a:spAutoFit/>
          </a:bodyPr>
          <a:lstStyle/>
          <a:p>
            <a:r>
              <a:rPr lang="tr-TR" b="1" dirty="0"/>
              <a:t>ZAYIF YANLARIMIZ</a:t>
            </a:r>
          </a:p>
        </p:txBody>
      </p:sp>
    </p:spTree>
    <p:extLst>
      <p:ext uri="{BB962C8B-B14F-4D97-AF65-F5344CB8AC3E}">
        <p14:creationId xmlns:p14="http://schemas.microsoft.com/office/powerpoint/2010/main" val="39094617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lstStyle/>
          <a:p>
            <a:pPr lvl="0"/>
            <a:r>
              <a:rPr lang="tr-TR" dirty="0"/>
              <a:t>İlde yaşam boyu öğrenme faaliyetlerine olan ilginin azlığı,</a:t>
            </a:r>
          </a:p>
          <a:p>
            <a:pPr lvl="0"/>
            <a:r>
              <a:rPr lang="tr-TR" dirty="0"/>
              <a:t>Halk Eğitim Merkezinin ücretsiz kurs imkânı sunması, </a:t>
            </a:r>
          </a:p>
          <a:p>
            <a:pPr lvl="0"/>
            <a:r>
              <a:rPr lang="tr-TR" dirty="0"/>
              <a:t>Yaygın etkiyi artıracak duyuru faaliyetlerinin ücretli olması,</a:t>
            </a:r>
          </a:p>
          <a:p>
            <a:pPr lvl="0"/>
            <a:endParaRPr lang="tr-TR" i="1" dirty="0"/>
          </a:p>
          <a:p>
            <a:endParaRPr lang="tr-TR" dirty="0"/>
          </a:p>
        </p:txBody>
      </p:sp>
      <p:sp>
        <p:nvSpPr>
          <p:cNvPr id="4" name="Dikdörtgen 3"/>
          <p:cNvSpPr/>
          <p:nvPr/>
        </p:nvSpPr>
        <p:spPr>
          <a:xfrm>
            <a:off x="1776894" y="658789"/>
            <a:ext cx="1217000" cy="369332"/>
          </a:xfrm>
          <a:prstGeom prst="rect">
            <a:avLst/>
          </a:prstGeom>
        </p:spPr>
        <p:txBody>
          <a:bodyPr wrap="none">
            <a:spAutoFit/>
          </a:bodyPr>
          <a:lstStyle/>
          <a:p>
            <a:r>
              <a:rPr lang="tr-TR" b="1" dirty="0"/>
              <a:t>TEHDİTLER</a:t>
            </a:r>
          </a:p>
        </p:txBody>
      </p:sp>
    </p:spTree>
    <p:extLst>
      <p:ext uri="{BB962C8B-B14F-4D97-AF65-F5344CB8AC3E}">
        <p14:creationId xmlns:p14="http://schemas.microsoft.com/office/powerpoint/2010/main" val="35052335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lstStyle/>
          <a:p>
            <a:pPr lvl="0"/>
            <a:r>
              <a:rPr lang="tr-TR" dirty="0"/>
              <a:t>Üniversite Yönetiminin eğitime destek vermesi,</a:t>
            </a:r>
            <a:endParaRPr lang="tr-TR" i="1" dirty="0"/>
          </a:p>
          <a:p>
            <a:pPr lvl="0"/>
            <a:r>
              <a:rPr lang="tr-TR" dirty="0"/>
              <a:t>Üniversite birimlerinin eğitim işbirliğine hazır olması,  </a:t>
            </a:r>
            <a:endParaRPr lang="tr-TR" i="1" dirty="0"/>
          </a:p>
          <a:p>
            <a:pPr lvl="0"/>
            <a:r>
              <a:rPr lang="tr-TR" dirty="0"/>
              <a:t>Üniversite birimlerine ait fiziki mekanların ve araç-gerecin merkezimizin kullanımına açık olması</a:t>
            </a:r>
            <a:endParaRPr lang="tr-TR" i="1" dirty="0"/>
          </a:p>
        </p:txBody>
      </p:sp>
      <p:sp>
        <p:nvSpPr>
          <p:cNvPr id="4" name="Dikdörtgen 3"/>
          <p:cNvSpPr/>
          <p:nvPr/>
        </p:nvSpPr>
        <p:spPr>
          <a:xfrm>
            <a:off x="1776894" y="658789"/>
            <a:ext cx="1187505" cy="369332"/>
          </a:xfrm>
          <a:prstGeom prst="rect">
            <a:avLst/>
          </a:prstGeom>
        </p:spPr>
        <p:txBody>
          <a:bodyPr wrap="none">
            <a:spAutoFit/>
          </a:bodyPr>
          <a:lstStyle/>
          <a:p>
            <a:r>
              <a:rPr lang="tr-TR" b="1" dirty="0"/>
              <a:t>FIRSATLAR</a:t>
            </a:r>
          </a:p>
        </p:txBody>
      </p:sp>
    </p:spTree>
    <p:extLst>
      <p:ext uri="{BB962C8B-B14F-4D97-AF65-F5344CB8AC3E}">
        <p14:creationId xmlns:p14="http://schemas.microsoft.com/office/powerpoint/2010/main" val="18485404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838200" y="1527914"/>
            <a:ext cx="10515600" cy="4351338"/>
          </a:xfrm>
        </p:spPr>
        <p:txBody>
          <a:bodyPr/>
          <a:lstStyle/>
          <a:p>
            <a:r>
              <a:rPr lang="tr-TR" dirty="0"/>
              <a:t>Temel İş Sağlığı ve Güvenliği Eğitimi</a:t>
            </a:r>
          </a:p>
          <a:p>
            <a:r>
              <a:rPr lang="tr-TR" dirty="0"/>
              <a:t>Elektrik iç tesisat proje hazırlama Eğitimi</a:t>
            </a:r>
          </a:p>
          <a:p>
            <a:r>
              <a:rPr lang="tr-TR" dirty="0"/>
              <a:t>Bilirkişilik Temel Eğitimi</a:t>
            </a:r>
          </a:p>
          <a:p>
            <a:r>
              <a:rPr lang="tr-TR" dirty="0"/>
              <a:t>Robotik kodlama Eğitimi </a:t>
            </a:r>
          </a:p>
          <a:p>
            <a:r>
              <a:rPr lang="tr-TR" dirty="0"/>
              <a:t>Akıl ve Zeka Oyunları Eğitimi </a:t>
            </a:r>
          </a:p>
          <a:p>
            <a:r>
              <a:rPr lang="tr-TR" dirty="0"/>
              <a:t>DGS Kursu </a:t>
            </a:r>
          </a:p>
          <a:p>
            <a:r>
              <a:rPr lang="tr-TR" dirty="0"/>
              <a:t>Yabancı dil sınavlarına hazırlık kursu</a:t>
            </a:r>
          </a:p>
          <a:p>
            <a:endParaRPr lang="tr-TR" dirty="0"/>
          </a:p>
        </p:txBody>
      </p:sp>
      <p:sp>
        <p:nvSpPr>
          <p:cNvPr id="4" name="Dikdörtgen 3"/>
          <p:cNvSpPr/>
          <p:nvPr/>
        </p:nvSpPr>
        <p:spPr>
          <a:xfrm>
            <a:off x="1776894" y="658789"/>
            <a:ext cx="5658024" cy="369332"/>
          </a:xfrm>
          <a:prstGeom prst="rect">
            <a:avLst/>
          </a:prstGeom>
        </p:spPr>
        <p:txBody>
          <a:bodyPr wrap="none">
            <a:spAutoFit/>
          </a:bodyPr>
          <a:lstStyle/>
          <a:p>
            <a:r>
              <a:rPr lang="tr-TR" b="1" dirty="0"/>
              <a:t>2025 YILI İÇERİSİNDE AÇMAYI PLANLADIĞIMIZ EĞİTİMLER</a:t>
            </a:r>
          </a:p>
        </p:txBody>
      </p:sp>
    </p:spTree>
    <p:extLst>
      <p:ext uri="{BB962C8B-B14F-4D97-AF65-F5344CB8AC3E}">
        <p14:creationId xmlns:p14="http://schemas.microsoft.com/office/powerpoint/2010/main" val="275808070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3958" y="1402080"/>
            <a:ext cx="10580517" cy="3799633"/>
          </a:xfrm>
          <a:prstGeom prst="rect">
            <a:avLst/>
          </a:prstGeom>
        </p:spPr>
      </p:pic>
    </p:spTree>
    <p:extLst>
      <p:ext uri="{BB962C8B-B14F-4D97-AF65-F5344CB8AC3E}">
        <p14:creationId xmlns:p14="http://schemas.microsoft.com/office/powerpoint/2010/main" val="2970953284"/>
      </p:ext>
    </p:extLst>
  </p:cSld>
  <p:clrMapOvr>
    <a:masterClrMapping/>
  </p:clrMapOvr>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4132</TotalTime>
  <Words>1061</Words>
  <Application>Microsoft Office PowerPoint</Application>
  <PresentationFormat>Geniş ekran</PresentationFormat>
  <Paragraphs>153</Paragraphs>
  <Slides>22</Slides>
  <Notes>0</Notes>
  <HiddenSlides>0</HiddenSlides>
  <MMClips>0</MMClips>
  <ScaleCrop>false</ScaleCrop>
  <HeadingPairs>
    <vt:vector size="6" baseType="variant">
      <vt:variant>
        <vt:lpstr>Kullanılan Yazı Tipleri</vt:lpstr>
      </vt:variant>
      <vt:variant>
        <vt:i4>6</vt:i4>
      </vt:variant>
      <vt:variant>
        <vt:lpstr>Tema</vt:lpstr>
      </vt:variant>
      <vt:variant>
        <vt:i4>1</vt:i4>
      </vt:variant>
      <vt:variant>
        <vt:lpstr>Slayt Başlıkları</vt:lpstr>
      </vt:variant>
      <vt:variant>
        <vt:i4>22</vt:i4>
      </vt:variant>
    </vt:vector>
  </HeadingPairs>
  <TitlesOfParts>
    <vt:vector size="29" baseType="lpstr">
      <vt:lpstr>Arial</vt:lpstr>
      <vt:lpstr>Calibri</vt:lpstr>
      <vt:lpstr>Calibri Light</vt:lpstr>
      <vt:lpstr>Segoe UI</vt:lpstr>
      <vt:lpstr>Tahoma</vt:lpstr>
      <vt:lpstr>Times New Roman</vt:lpstr>
      <vt:lpstr>Office Teması</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Omer YATGIN</dc:creator>
  <cp:lastModifiedBy>ABDULGANİ GÖZ</cp:lastModifiedBy>
  <cp:revision>263</cp:revision>
  <dcterms:created xsi:type="dcterms:W3CDTF">2018-02-07T07:43:50Z</dcterms:created>
  <dcterms:modified xsi:type="dcterms:W3CDTF">2024-12-24T10:00:07Z</dcterms:modified>
</cp:coreProperties>
</file>